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63" r:id="rId4"/>
    <p:sldId id="258" r:id="rId5"/>
    <p:sldId id="262" r:id="rId6"/>
    <p:sldId id="261" r:id="rId7"/>
    <p:sldId id="265" r:id="rId8"/>
    <p:sldId id="260" r:id="rId9"/>
    <p:sldId id="259" r:id="rId10"/>
    <p:sldId id="264" r:id="rId11"/>
    <p:sldId id="271" r:id="rId12"/>
    <p:sldId id="266" r:id="rId13"/>
    <p:sldId id="267" r:id="rId14"/>
    <p:sldId id="268" r:id="rId15"/>
    <p:sldId id="269" r:id="rId16"/>
    <p:sldId id="270" r:id="rId17"/>
    <p:sldId id="272" r:id="rId18"/>
    <p:sldId id="273" r:id="rId19"/>
    <p:sldId id="274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317494A-8B39-4268-A350-401E76167395}">
          <p14:sldIdLst>
            <p14:sldId id="256"/>
            <p14:sldId id="257"/>
            <p14:sldId id="263"/>
            <p14:sldId id="258"/>
            <p14:sldId id="262"/>
            <p14:sldId id="261"/>
            <p14:sldId id="265"/>
            <p14:sldId id="260"/>
            <p14:sldId id="259"/>
            <p14:sldId id="264"/>
          </p14:sldIdLst>
        </p14:section>
        <p14:section name="Hasil Flowmap" id="{4C576831-41C0-4CEE-818D-B3921CA77FB0}">
          <p14:sldIdLst>
            <p14:sldId id="271"/>
            <p14:sldId id="266"/>
            <p14:sldId id="267"/>
            <p14:sldId id="268"/>
            <p14:sldId id="269"/>
            <p14:sldId id="270"/>
            <p14:sldId id="272"/>
            <p14:sldId id="273"/>
            <p14:sldId id="27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882" autoAdjust="0"/>
    <p:restoredTop sz="94660"/>
  </p:normalViewPr>
  <p:slideViewPr>
    <p:cSldViewPr snapToGrid="0">
      <p:cViewPr varScale="1">
        <p:scale>
          <a:sx n="71" d="100"/>
          <a:sy n="71" d="100"/>
        </p:scale>
        <p:origin x="45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C18B429-4AE4-43EC-8EFC-C83757080030}" type="doc">
      <dgm:prSet loTypeId="urn:microsoft.com/office/officeart/2005/8/layout/hProcess9" loCatId="process" qsTypeId="urn:microsoft.com/office/officeart/2005/8/quickstyle/simple1" qsCatId="simple" csTypeId="urn:microsoft.com/office/officeart/2005/8/colors/colorful4" csCatId="colorful" phldr="1"/>
      <dgm:spPr/>
    </dgm:pt>
    <dgm:pt modelId="{5AD8EFA2-E451-4867-B4A8-90247B1585E3}">
      <dgm:prSet phldrT="[Text]"/>
      <dgm:spPr/>
      <dgm:t>
        <a:bodyPr/>
        <a:lstStyle/>
        <a:p>
          <a:pPr>
            <a:buAutoNum type="arabicPeriod"/>
          </a:pPr>
          <a:r>
            <a:rPr lang="en-US">
              <a:latin typeface="Verdana" panose="020B0604030504040204" pitchFamily="34" charset="0"/>
              <a:ea typeface="Verdana" panose="020B0604030504040204" pitchFamily="34" charset="0"/>
            </a:rPr>
            <a:t>Tahap Seleksi I Administrasi</a:t>
          </a:r>
          <a:endParaRPr lang="en-ID" dirty="0"/>
        </a:p>
      </dgm:t>
    </dgm:pt>
    <dgm:pt modelId="{6E847967-3FB9-456A-BD16-DE13116683B8}" type="parTrans" cxnId="{2F420A41-C5FB-45F5-97DB-8F250BD8D34C}">
      <dgm:prSet/>
      <dgm:spPr/>
      <dgm:t>
        <a:bodyPr/>
        <a:lstStyle/>
        <a:p>
          <a:endParaRPr lang="en-ID"/>
        </a:p>
      </dgm:t>
    </dgm:pt>
    <dgm:pt modelId="{C29129E8-040C-45F4-B53C-9C01BC664E27}" type="sibTrans" cxnId="{2F420A41-C5FB-45F5-97DB-8F250BD8D34C}">
      <dgm:prSet/>
      <dgm:spPr/>
      <dgm:t>
        <a:bodyPr/>
        <a:lstStyle/>
        <a:p>
          <a:endParaRPr lang="en-ID"/>
        </a:p>
      </dgm:t>
    </dgm:pt>
    <dgm:pt modelId="{9ED4A3E4-2AB2-4C15-A9CC-51D9DBEBBD40}">
      <dgm:prSet phldrT="[Text]"/>
      <dgm:spPr/>
      <dgm:t>
        <a:bodyPr/>
        <a:lstStyle/>
        <a:p>
          <a:pPr>
            <a:buAutoNum type="arabicPeriod"/>
          </a:pPr>
          <a:r>
            <a:rPr lang="en-US">
              <a:latin typeface="Verdana" panose="020B0604030504040204" pitchFamily="34" charset="0"/>
              <a:ea typeface="Verdana" panose="020B0604030504040204" pitchFamily="34" charset="0"/>
            </a:rPr>
            <a:t>Tahap Seleksi II Melakukan seleksi profil &amp; wawancara</a:t>
          </a:r>
          <a:endParaRPr lang="en-ID" dirty="0"/>
        </a:p>
      </dgm:t>
    </dgm:pt>
    <dgm:pt modelId="{272C9AD3-A31A-452D-969C-7EF624D29D34}" type="parTrans" cxnId="{9B7027F1-BF1D-4DB4-B96F-DBBC4A008C51}">
      <dgm:prSet/>
      <dgm:spPr/>
      <dgm:t>
        <a:bodyPr/>
        <a:lstStyle/>
        <a:p>
          <a:endParaRPr lang="en-ID"/>
        </a:p>
      </dgm:t>
    </dgm:pt>
    <dgm:pt modelId="{A2CDE1BB-2444-45B1-AF3C-57536D42DC0A}" type="sibTrans" cxnId="{9B7027F1-BF1D-4DB4-B96F-DBBC4A008C51}">
      <dgm:prSet/>
      <dgm:spPr/>
      <dgm:t>
        <a:bodyPr/>
        <a:lstStyle/>
        <a:p>
          <a:endParaRPr lang="en-ID"/>
        </a:p>
      </dgm:t>
    </dgm:pt>
    <dgm:pt modelId="{B0CF1473-71B8-4299-B0C3-91A6C8C875CA}">
      <dgm:prSet phldrT="[Text]"/>
      <dgm:spPr/>
      <dgm:t>
        <a:bodyPr/>
        <a:lstStyle/>
        <a:p>
          <a:pPr>
            <a:buAutoNum type="arabicPeriod"/>
          </a:pPr>
          <a:r>
            <a:rPr lang="en-US">
              <a:latin typeface="Verdana" panose="020B0604030504040204" pitchFamily="34" charset="0"/>
              <a:ea typeface="Verdana" panose="020B0604030504040204" pitchFamily="34" charset="0"/>
            </a:rPr>
            <a:t>Tahap Seleksi III Pengumuman</a:t>
          </a:r>
          <a:endParaRPr lang="en-ID" dirty="0"/>
        </a:p>
      </dgm:t>
    </dgm:pt>
    <dgm:pt modelId="{052EB275-A338-4C92-9C8D-55709DFED2EB}" type="parTrans" cxnId="{F0901A28-8E60-4CEE-B8B9-579A12FFBE7D}">
      <dgm:prSet/>
      <dgm:spPr/>
      <dgm:t>
        <a:bodyPr/>
        <a:lstStyle/>
        <a:p>
          <a:endParaRPr lang="en-ID"/>
        </a:p>
      </dgm:t>
    </dgm:pt>
    <dgm:pt modelId="{C2476C57-85FE-44EC-AE81-A2AED9F6B60E}" type="sibTrans" cxnId="{F0901A28-8E60-4CEE-B8B9-579A12FFBE7D}">
      <dgm:prSet/>
      <dgm:spPr/>
      <dgm:t>
        <a:bodyPr/>
        <a:lstStyle/>
        <a:p>
          <a:endParaRPr lang="en-ID"/>
        </a:p>
      </dgm:t>
    </dgm:pt>
    <dgm:pt modelId="{52E26417-9530-4890-8F09-12E58BB0FD18}">
      <dgm:prSet phldrT="[Text]"/>
      <dgm:spPr/>
      <dgm:t>
        <a:bodyPr/>
        <a:lstStyle/>
        <a:p>
          <a:pPr>
            <a:buAutoNum type="arabicPeriod"/>
          </a:pPr>
          <a:r>
            <a:rPr lang="en-US" dirty="0" err="1">
              <a:latin typeface="Verdana" panose="020B0604030504040204" pitchFamily="34" charset="0"/>
              <a:ea typeface="Verdana" panose="020B0604030504040204" pitchFamily="34" charset="0"/>
            </a:rPr>
            <a:t>Tahap</a:t>
          </a:r>
          <a:r>
            <a:rPr lang="en-US" dirty="0">
              <a:latin typeface="Verdana" panose="020B0604030504040204" pitchFamily="34" charset="0"/>
              <a:ea typeface="Verdana" panose="020B0604030504040204" pitchFamily="34" charset="0"/>
            </a:rPr>
            <a:t> </a:t>
          </a:r>
          <a:r>
            <a:rPr lang="en-US" dirty="0" err="1">
              <a:latin typeface="Verdana" panose="020B0604030504040204" pitchFamily="34" charset="0"/>
              <a:ea typeface="Verdana" panose="020B0604030504040204" pitchFamily="34" charset="0"/>
            </a:rPr>
            <a:t>Seleksi</a:t>
          </a:r>
          <a:r>
            <a:rPr lang="en-US" dirty="0">
              <a:latin typeface="Verdana" panose="020B0604030504040204" pitchFamily="34" charset="0"/>
              <a:ea typeface="Verdana" panose="020B0604030504040204" pitchFamily="34" charset="0"/>
            </a:rPr>
            <a:t> IV Daftar </a:t>
          </a:r>
          <a:r>
            <a:rPr lang="en-US" dirty="0" err="1">
              <a:latin typeface="Verdana" panose="020B0604030504040204" pitchFamily="34" charset="0"/>
              <a:ea typeface="Verdana" panose="020B0604030504040204" pitchFamily="34" charset="0"/>
            </a:rPr>
            <a:t>Ulang</a:t>
          </a:r>
          <a:endParaRPr lang="en-ID" dirty="0"/>
        </a:p>
      </dgm:t>
    </dgm:pt>
    <dgm:pt modelId="{02B08A3A-38DE-4284-9AE1-0B10E937DE37}" type="parTrans" cxnId="{F8999B2A-9151-4A42-98CD-6D9D09D4B1A1}">
      <dgm:prSet/>
      <dgm:spPr/>
      <dgm:t>
        <a:bodyPr/>
        <a:lstStyle/>
        <a:p>
          <a:endParaRPr lang="en-ID"/>
        </a:p>
      </dgm:t>
    </dgm:pt>
    <dgm:pt modelId="{D1654570-55B1-436F-92E9-BCC2D67457C8}" type="sibTrans" cxnId="{F8999B2A-9151-4A42-98CD-6D9D09D4B1A1}">
      <dgm:prSet/>
      <dgm:spPr/>
      <dgm:t>
        <a:bodyPr/>
        <a:lstStyle/>
        <a:p>
          <a:endParaRPr lang="en-ID"/>
        </a:p>
      </dgm:t>
    </dgm:pt>
    <dgm:pt modelId="{95A3241B-1F47-45FD-89AD-ECD0593CB4B9}" type="pres">
      <dgm:prSet presAssocID="{EC18B429-4AE4-43EC-8EFC-C83757080030}" presName="CompostProcess" presStyleCnt="0">
        <dgm:presLayoutVars>
          <dgm:dir/>
          <dgm:resizeHandles val="exact"/>
        </dgm:presLayoutVars>
      </dgm:prSet>
      <dgm:spPr/>
    </dgm:pt>
    <dgm:pt modelId="{BDEEAF1A-69E0-45EE-8495-2657A0F31A56}" type="pres">
      <dgm:prSet presAssocID="{EC18B429-4AE4-43EC-8EFC-C83757080030}" presName="arrow" presStyleLbl="bgShp" presStyleIdx="0" presStyleCnt="1" custLinFactNeighborX="0" custLinFactNeighborY="13281"/>
      <dgm:spPr/>
    </dgm:pt>
    <dgm:pt modelId="{9BB6582A-8BE6-4673-9EE5-2618A72C6029}" type="pres">
      <dgm:prSet presAssocID="{EC18B429-4AE4-43EC-8EFC-C83757080030}" presName="linearProcess" presStyleCnt="0"/>
      <dgm:spPr/>
    </dgm:pt>
    <dgm:pt modelId="{80BB87B6-D4F2-4DD7-90B3-B6D288E7080E}" type="pres">
      <dgm:prSet presAssocID="{5AD8EFA2-E451-4867-B4A8-90247B1585E3}" presName="textNode" presStyleLbl="node1" presStyleIdx="0" presStyleCnt="4">
        <dgm:presLayoutVars>
          <dgm:bulletEnabled val="1"/>
        </dgm:presLayoutVars>
      </dgm:prSet>
      <dgm:spPr/>
    </dgm:pt>
    <dgm:pt modelId="{ADDB16D4-94BE-4EBE-8E3B-A617A17C3328}" type="pres">
      <dgm:prSet presAssocID="{C29129E8-040C-45F4-B53C-9C01BC664E27}" presName="sibTrans" presStyleCnt="0"/>
      <dgm:spPr/>
    </dgm:pt>
    <dgm:pt modelId="{01832597-6022-431C-97B0-9631BB2F467B}" type="pres">
      <dgm:prSet presAssocID="{9ED4A3E4-2AB2-4C15-A9CC-51D9DBEBBD40}" presName="textNode" presStyleLbl="node1" presStyleIdx="1" presStyleCnt="4">
        <dgm:presLayoutVars>
          <dgm:bulletEnabled val="1"/>
        </dgm:presLayoutVars>
      </dgm:prSet>
      <dgm:spPr/>
    </dgm:pt>
    <dgm:pt modelId="{A2C70670-064A-46D9-A0D3-B96019496A8E}" type="pres">
      <dgm:prSet presAssocID="{A2CDE1BB-2444-45B1-AF3C-57536D42DC0A}" presName="sibTrans" presStyleCnt="0"/>
      <dgm:spPr/>
    </dgm:pt>
    <dgm:pt modelId="{EAD5C1B9-74FF-453F-97C4-F327E2548973}" type="pres">
      <dgm:prSet presAssocID="{B0CF1473-71B8-4299-B0C3-91A6C8C875CA}" presName="textNode" presStyleLbl="node1" presStyleIdx="2" presStyleCnt="4">
        <dgm:presLayoutVars>
          <dgm:bulletEnabled val="1"/>
        </dgm:presLayoutVars>
      </dgm:prSet>
      <dgm:spPr/>
    </dgm:pt>
    <dgm:pt modelId="{8481C076-69BF-44B9-9681-C3D12EA24DB4}" type="pres">
      <dgm:prSet presAssocID="{C2476C57-85FE-44EC-AE81-A2AED9F6B60E}" presName="sibTrans" presStyleCnt="0"/>
      <dgm:spPr/>
    </dgm:pt>
    <dgm:pt modelId="{12E25A9F-BE19-416D-9A11-6774400368AE}" type="pres">
      <dgm:prSet presAssocID="{52E26417-9530-4890-8F09-12E58BB0FD18}" presName="textNode" presStyleLbl="node1" presStyleIdx="3" presStyleCnt="4">
        <dgm:presLayoutVars>
          <dgm:bulletEnabled val="1"/>
        </dgm:presLayoutVars>
      </dgm:prSet>
      <dgm:spPr/>
    </dgm:pt>
  </dgm:ptLst>
  <dgm:cxnLst>
    <dgm:cxn modelId="{F0901A28-8E60-4CEE-B8B9-579A12FFBE7D}" srcId="{EC18B429-4AE4-43EC-8EFC-C83757080030}" destId="{B0CF1473-71B8-4299-B0C3-91A6C8C875CA}" srcOrd="2" destOrd="0" parTransId="{052EB275-A338-4C92-9C8D-55709DFED2EB}" sibTransId="{C2476C57-85FE-44EC-AE81-A2AED9F6B60E}"/>
    <dgm:cxn modelId="{F8999B2A-9151-4A42-98CD-6D9D09D4B1A1}" srcId="{EC18B429-4AE4-43EC-8EFC-C83757080030}" destId="{52E26417-9530-4890-8F09-12E58BB0FD18}" srcOrd="3" destOrd="0" parTransId="{02B08A3A-38DE-4284-9AE1-0B10E937DE37}" sibTransId="{D1654570-55B1-436F-92E9-BCC2D67457C8}"/>
    <dgm:cxn modelId="{18393834-9E9C-44DF-A4EF-A3E9E7C71084}" type="presOf" srcId="{52E26417-9530-4890-8F09-12E58BB0FD18}" destId="{12E25A9F-BE19-416D-9A11-6774400368AE}" srcOrd="0" destOrd="0" presId="urn:microsoft.com/office/officeart/2005/8/layout/hProcess9"/>
    <dgm:cxn modelId="{2F420A41-C5FB-45F5-97DB-8F250BD8D34C}" srcId="{EC18B429-4AE4-43EC-8EFC-C83757080030}" destId="{5AD8EFA2-E451-4867-B4A8-90247B1585E3}" srcOrd="0" destOrd="0" parTransId="{6E847967-3FB9-456A-BD16-DE13116683B8}" sibTransId="{C29129E8-040C-45F4-B53C-9C01BC664E27}"/>
    <dgm:cxn modelId="{3C3A596A-F1AD-467C-8178-07E448B26A43}" type="presOf" srcId="{B0CF1473-71B8-4299-B0C3-91A6C8C875CA}" destId="{EAD5C1B9-74FF-453F-97C4-F327E2548973}" srcOrd="0" destOrd="0" presId="urn:microsoft.com/office/officeart/2005/8/layout/hProcess9"/>
    <dgm:cxn modelId="{DAE9DA4E-0650-43B5-8536-3961EC5F97B1}" type="presOf" srcId="{5AD8EFA2-E451-4867-B4A8-90247B1585E3}" destId="{80BB87B6-D4F2-4DD7-90B3-B6D288E7080E}" srcOrd="0" destOrd="0" presId="urn:microsoft.com/office/officeart/2005/8/layout/hProcess9"/>
    <dgm:cxn modelId="{F4F03ECE-CC00-4784-A90F-C1599C85A6EC}" type="presOf" srcId="{9ED4A3E4-2AB2-4C15-A9CC-51D9DBEBBD40}" destId="{01832597-6022-431C-97B0-9631BB2F467B}" srcOrd="0" destOrd="0" presId="urn:microsoft.com/office/officeart/2005/8/layout/hProcess9"/>
    <dgm:cxn modelId="{9B7027F1-BF1D-4DB4-B96F-DBBC4A008C51}" srcId="{EC18B429-4AE4-43EC-8EFC-C83757080030}" destId="{9ED4A3E4-2AB2-4C15-A9CC-51D9DBEBBD40}" srcOrd="1" destOrd="0" parTransId="{272C9AD3-A31A-452D-969C-7EF624D29D34}" sibTransId="{A2CDE1BB-2444-45B1-AF3C-57536D42DC0A}"/>
    <dgm:cxn modelId="{6B9BA6FC-9774-4175-9300-BCDA4AE4F76C}" type="presOf" srcId="{EC18B429-4AE4-43EC-8EFC-C83757080030}" destId="{95A3241B-1F47-45FD-89AD-ECD0593CB4B9}" srcOrd="0" destOrd="0" presId="urn:microsoft.com/office/officeart/2005/8/layout/hProcess9"/>
    <dgm:cxn modelId="{5FE603E6-7BF8-45E5-8D51-005FC3DD785C}" type="presParOf" srcId="{95A3241B-1F47-45FD-89AD-ECD0593CB4B9}" destId="{BDEEAF1A-69E0-45EE-8495-2657A0F31A56}" srcOrd="0" destOrd="0" presId="urn:microsoft.com/office/officeart/2005/8/layout/hProcess9"/>
    <dgm:cxn modelId="{A0510FD8-3529-4233-9130-F85C92FA3E60}" type="presParOf" srcId="{95A3241B-1F47-45FD-89AD-ECD0593CB4B9}" destId="{9BB6582A-8BE6-4673-9EE5-2618A72C6029}" srcOrd="1" destOrd="0" presId="urn:microsoft.com/office/officeart/2005/8/layout/hProcess9"/>
    <dgm:cxn modelId="{14182682-B6E2-47B5-B433-BADDC92951E0}" type="presParOf" srcId="{9BB6582A-8BE6-4673-9EE5-2618A72C6029}" destId="{80BB87B6-D4F2-4DD7-90B3-B6D288E7080E}" srcOrd="0" destOrd="0" presId="urn:microsoft.com/office/officeart/2005/8/layout/hProcess9"/>
    <dgm:cxn modelId="{65493A7A-125E-4BBA-91A4-3AC4B70A0F84}" type="presParOf" srcId="{9BB6582A-8BE6-4673-9EE5-2618A72C6029}" destId="{ADDB16D4-94BE-4EBE-8E3B-A617A17C3328}" srcOrd="1" destOrd="0" presId="urn:microsoft.com/office/officeart/2005/8/layout/hProcess9"/>
    <dgm:cxn modelId="{39972451-08EE-4769-ADE6-C6A359CEFFA2}" type="presParOf" srcId="{9BB6582A-8BE6-4673-9EE5-2618A72C6029}" destId="{01832597-6022-431C-97B0-9631BB2F467B}" srcOrd="2" destOrd="0" presId="urn:microsoft.com/office/officeart/2005/8/layout/hProcess9"/>
    <dgm:cxn modelId="{9E0B753C-370B-4669-89BE-55B7673B0A5F}" type="presParOf" srcId="{9BB6582A-8BE6-4673-9EE5-2618A72C6029}" destId="{A2C70670-064A-46D9-A0D3-B96019496A8E}" srcOrd="3" destOrd="0" presId="urn:microsoft.com/office/officeart/2005/8/layout/hProcess9"/>
    <dgm:cxn modelId="{0C6FACF8-1D0D-4BDA-81BD-3C186A1D172C}" type="presParOf" srcId="{9BB6582A-8BE6-4673-9EE5-2618A72C6029}" destId="{EAD5C1B9-74FF-453F-97C4-F327E2548973}" srcOrd="4" destOrd="0" presId="urn:microsoft.com/office/officeart/2005/8/layout/hProcess9"/>
    <dgm:cxn modelId="{131076A4-90D8-4D6E-BF35-6E10733216B2}" type="presParOf" srcId="{9BB6582A-8BE6-4673-9EE5-2618A72C6029}" destId="{8481C076-69BF-44B9-9681-C3D12EA24DB4}" srcOrd="5" destOrd="0" presId="urn:microsoft.com/office/officeart/2005/8/layout/hProcess9"/>
    <dgm:cxn modelId="{7B02118C-3AFA-449D-8527-BAC121E30C64}" type="presParOf" srcId="{9BB6582A-8BE6-4673-9EE5-2618A72C6029}" destId="{12E25A9F-BE19-416D-9A11-6774400368AE}" srcOrd="6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EEAF1A-69E0-45EE-8495-2657A0F31A56}">
      <dsp:nvSpPr>
        <dsp:cNvPr id="0" name=""/>
        <dsp:cNvSpPr/>
      </dsp:nvSpPr>
      <dsp:spPr>
        <a:xfrm>
          <a:off x="609599" y="0"/>
          <a:ext cx="6908800" cy="5418667"/>
        </a:xfrm>
        <a:prstGeom prst="rightArrow">
          <a:avLst/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0BB87B6-D4F2-4DD7-90B3-B6D288E7080E}">
      <dsp:nvSpPr>
        <dsp:cNvPr id="0" name=""/>
        <dsp:cNvSpPr/>
      </dsp:nvSpPr>
      <dsp:spPr>
        <a:xfrm>
          <a:off x="4067" y="1625600"/>
          <a:ext cx="1956593" cy="2167466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latin typeface="Verdana" panose="020B0604030504040204" pitchFamily="34" charset="0"/>
              <a:ea typeface="Verdana" panose="020B0604030504040204" pitchFamily="34" charset="0"/>
            </a:rPr>
            <a:t>Tahap Seleksi I Administrasi</a:t>
          </a:r>
          <a:endParaRPr lang="en-ID" sz="1800" kern="1200" dirty="0"/>
        </a:p>
      </dsp:txBody>
      <dsp:txXfrm>
        <a:off x="99580" y="1721113"/>
        <a:ext cx="1765567" cy="1976440"/>
      </dsp:txXfrm>
    </dsp:sp>
    <dsp:sp modelId="{01832597-6022-431C-97B0-9631BB2F467B}">
      <dsp:nvSpPr>
        <dsp:cNvPr id="0" name=""/>
        <dsp:cNvSpPr/>
      </dsp:nvSpPr>
      <dsp:spPr>
        <a:xfrm>
          <a:off x="2058491" y="1625600"/>
          <a:ext cx="1956593" cy="2167466"/>
        </a:xfrm>
        <a:prstGeom prst="roundRect">
          <a:avLst/>
        </a:prstGeom>
        <a:solidFill>
          <a:schemeClr val="accent4">
            <a:hueOff val="3266964"/>
            <a:satOff val="-13592"/>
            <a:lumOff val="320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latin typeface="Verdana" panose="020B0604030504040204" pitchFamily="34" charset="0"/>
              <a:ea typeface="Verdana" panose="020B0604030504040204" pitchFamily="34" charset="0"/>
            </a:rPr>
            <a:t>Tahap Seleksi II Melakukan seleksi profil &amp; wawancara</a:t>
          </a:r>
          <a:endParaRPr lang="en-ID" sz="1800" kern="1200" dirty="0"/>
        </a:p>
      </dsp:txBody>
      <dsp:txXfrm>
        <a:off x="2154004" y="1721113"/>
        <a:ext cx="1765567" cy="1976440"/>
      </dsp:txXfrm>
    </dsp:sp>
    <dsp:sp modelId="{EAD5C1B9-74FF-453F-97C4-F327E2548973}">
      <dsp:nvSpPr>
        <dsp:cNvPr id="0" name=""/>
        <dsp:cNvSpPr/>
      </dsp:nvSpPr>
      <dsp:spPr>
        <a:xfrm>
          <a:off x="4112914" y="1625600"/>
          <a:ext cx="1956593" cy="2167466"/>
        </a:xfrm>
        <a:prstGeom prst="roundRect">
          <a:avLst/>
        </a:prstGeom>
        <a:solidFill>
          <a:schemeClr val="accent4">
            <a:hueOff val="6533927"/>
            <a:satOff val="-27185"/>
            <a:lumOff val="640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latin typeface="Verdana" panose="020B0604030504040204" pitchFamily="34" charset="0"/>
              <a:ea typeface="Verdana" panose="020B0604030504040204" pitchFamily="34" charset="0"/>
            </a:rPr>
            <a:t>Tahap Seleksi III Pengumuman</a:t>
          </a:r>
          <a:endParaRPr lang="en-ID" sz="1800" kern="1200" dirty="0"/>
        </a:p>
      </dsp:txBody>
      <dsp:txXfrm>
        <a:off x="4208427" y="1721113"/>
        <a:ext cx="1765567" cy="1976440"/>
      </dsp:txXfrm>
    </dsp:sp>
    <dsp:sp modelId="{12E25A9F-BE19-416D-9A11-6774400368AE}">
      <dsp:nvSpPr>
        <dsp:cNvPr id="0" name=""/>
        <dsp:cNvSpPr/>
      </dsp:nvSpPr>
      <dsp:spPr>
        <a:xfrm>
          <a:off x="6167338" y="1625600"/>
          <a:ext cx="1956593" cy="2167466"/>
        </a:xfrm>
        <a:prstGeom prst="roundRect">
          <a:avLst/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err="1">
              <a:latin typeface="Verdana" panose="020B0604030504040204" pitchFamily="34" charset="0"/>
              <a:ea typeface="Verdana" panose="020B0604030504040204" pitchFamily="34" charset="0"/>
            </a:rPr>
            <a:t>Tahap</a:t>
          </a:r>
          <a:r>
            <a:rPr lang="en-US" sz="1800" kern="1200" dirty="0">
              <a:latin typeface="Verdana" panose="020B0604030504040204" pitchFamily="34" charset="0"/>
              <a:ea typeface="Verdana" panose="020B0604030504040204" pitchFamily="34" charset="0"/>
            </a:rPr>
            <a:t> </a:t>
          </a:r>
          <a:r>
            <a:rPr lang="en-US" sz="1800" kern="1200" dirty="0" err="1">
              <a:latin typeface="Verdana" panose="020B0604030504040204" pitchFamily="34" charset="0"/>
              <a:ea typeface="Verdana" panose="020B0604030504040204" pitchFamily="34" charset="0"/>
            </a:rPr>
            <a:t>Seleksi</a:t>
          </a:r>
          <a:r>
            <a:rPr lang="en-US" sz="1800" kern="1200" dirty="0">
              <a:latin typeface="Verdana" panose="020B0604030504040204" pitchFamily="34" charset="0"/>
              <a:ea typeface="Verdana" panose="020B0604030504040204" pitchFamily="34" charset="0"/>
            </a:rPr>
            <a:t> IV Daftar </a:t>
          </a:r>
          <a:r>
            <a:rPr lang="en-US" sz="1800" kern="1200" dirty="0" err="1">
              <a:latin typeface="Verdana" panose="020B0604030504040204" pitchFamily="34" charset="0"/>
              <a:ea typeface="Verdana" panose="020B0604030504040204" pitchFamily="34" charset="0"/>
            </a:rPr>
            <a:t>Ulang</a:t>
          </a:r>
          <a:endParaRPr lang="en-ID" sz="1800" kern="1200" dirty="0"/>
        </a:p>
      </dsp:txBody>
      <dsp:txXfrm>
        <a:off x="6262851" y="1721113"/>
        <a:ext cx="1765567" cy="197644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1FD252-831A-435C-ABF2-90714154D939}" type="datetimeFigureOut">
              <a:rPr lang="en-ID" smtClean="0"/>
              <a:t>04/11/2022</a:t>
            </a:fld>
            <a:endParaRPr lang="en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1DEF6C-D000-42DE-929F-FA08E0E4DAD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0096607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1DEF6C-D000-42DE-929F-FA08E0E4DADD}" type="slidenum">
              <a:rPr lang="en-ID" smtClean="0"/>
              <a:t>1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4975442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62BD3A-EE94-36A1-2B20-67600BC7BB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1CAE86-98EC-2309-3CED-AC865570C8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CC555E-727C-0ADD-DFB2-F4787903D5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0027ED-DF6B-4EF3-9FD4-A6ACFB0A52C2}" type="datetimeFigureOut">
              <a:rPr lang="en-ID" smtClean="0"/>
              <a:t>04/11/2022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712B9C-6C1F-51E2-6E58-A85F659322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446F2A-8119-8D6C-C41C-5CDCACD73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134B7-89A7-43F8-BE17-CDCDF813475E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6056278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66430-897F-41AF-0764-7E6884DA5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36FFD4D-62A9-C31A-A752-D5D65DC1F2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6986C4-990D-177E-5D5E-91F281FD0B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0027ED-DF6B-4EF3-9FD4-A6ACFB0A52C2}" type="datetimeFigureOut">
              <a:rPr lang="en-ID" smtClean="0"/>
              <a:t>04/11/2022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ED46F2-292A-E9D7-E433-7EA4FF4CA1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8DF69E-B34A-FC6E-FCDA-07E4B4DB7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134B7-89A7-43F8-BE17-CDCDF813475E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5397311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6A891FE-57B4-06B8-6FB7-AEF081200C5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73B4E17-C86D-B786-AD75-E550BF353A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F44F90-5982-A9F3-748C-08D1E4434B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0027ED-DF6B-4EF3-9FD4-A6ACFB0A52C2}" type="datetimeFigureOut">
              <a:rPr lang="en-ID" smtClean="0"/>
              <a:t>04/11/2022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529E20-8B51-4AED-A50C-8607B9AED9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A6BA05-2929-15AC-20DE-AD60A27936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134B7-89A7-43F8-BE17-CDCDF813475E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9506742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4A9EE-9B33-B445-01F5-7DDCDFFC6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58C662-BA0B-4630-083E-CCB309E8C6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2786DC-6745-D721-45D2-8885E41CB7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0027ED-DF6B-4EF3-9FD4-A6ACFB0A52C2}" type="datetimeFigureOut">
              <a:rPr lang="en-ID" smtClean="0"/>
              <a:t>04/11/2022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922CD0-63E9-428F-4827-6EEEEC8355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ECECF3-4A62-D33F-DDEC-47692B8E6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134B7-89A7-43F8-BE17-CDCDF813475E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0738766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44DA22-DBE8-1807-A268-4351A1FE54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57CEC-96C5-2452-C14A-A031179855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F147A0-30E5-A817-2A27-399A80B6F7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0027ED-DF6B-4EF3-9FD4-A6ACFB0A52C2}" type="datetimeFigureOut">
              <a:rPr lang="en-ID" smtClean="0"/>
              <a:t>04/11/2022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1E3B05-FC13-34A6-7CB2-7AF1427B56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D23D03-53EA-EE88-03ED-9DA10363F3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134B7-89A7-43F8-BE17-CDCDF813475E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9908427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43A63B-8055-0076-6096-DCC08EA9F0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EFEC5C-2701-7F67-9B8D-1DC45DA436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BBB128-6B64-66E0-5CB7-B2C7FCA209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6F7631-B8D1-8527-7B5E-C3EE3109B1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0027ED-DF6B-4EF3-9FD4-A6ACFB0A52C2}" type="datetimeFigureOut">
              <a:rPr lang="en-ID" smtClean="0"/>
              <a:t>04/11/2022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1CF74B-5D13-446B-D29A-6C66DD29C4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BF1DFC-B702-CC15-E204-51A43944FB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134B7-89A7-43F8-BE17-CDCDF813475E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6556623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B1512A-5699-FAFF-3458-77866779E8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8F413C-5995-C944-8530-C184553E28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1E4D53-CB4C-93A1-9DAB-01E3577F32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F761F8A-4262-C2F4-8EAB-6B2EA2FD92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919E751-6CC5-1324-BBD8-62D7AE12604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886AA3B-AF7D-5ED5-4578-7BC5FC49D2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0027ED-DF6B-4EF3-9FD4-A6ACFB0A52C2}" type="datetimeFigureOut">
              <a:rPr lang="en-ID" smtClean="0"/>
              <a:t>04/11/2022</a:t>
            </a:fld>
            <a:endParaRPr lang="en-ID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C3E9B52-1A59-28F7-32FB-EBC4F877C5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AFE90DD-14CB-E5A7-39FB-E3F90C751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134B7-89A7-43F8-BE17-CDCDF813475E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9115662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7C6BFA-EB81-5E2E-9F52-040576EC7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A4652D8-7654-A87F-FABE-3779B0AC91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0027ED-DF6B-4EF3-9FD4-A6ACFB0A52C2}" type="datetimeFigureOut">
              <a:rPr lang="en-ID" smtClean="0"/>
              <a:t>04/11/2022</a:t>
            </a:fld>
            <a:endParaRPr lang="en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DFADAC-3BBC-C52A-BF65-AE95D8435F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1C7D2F-0F69-1E54-10B2-8E832C5C2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134B7-89A7-43F8-BE17-CDCDF813475E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1506400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34EB3A-C3CB-63A8-81EA-0A47C38091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0027ED-DF6B-4EF3-9FD4-A6ACFB0A52C2}" type="datetimeFigureOut">
              <a:rPr lang="en-ID" smtClean="0"/>
              <a:t>04/11/2022</a:t>
            </a:fld>
            <a:endParaRPr lang="en-I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D0568A4-D64E-B2C9-A21C-644C20EBEB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7CD359-AA7D-6FEF-A2E5-43C13FB2E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134B7-89A7-43F8-BE17-CDCDF813475E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7062319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679C35-3F40-DD82-4209-367273EE58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BB6656-F195-615E-CE68-97D32A2D41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B0C29C-BFB7-641B-9A7E-AA7A1FE730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197B94-AFEE-A3AB-38AE-30EBBD5311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0027ED-DF6B-4EF3-9FD4-A6ACFB0A52C2}" type="datetimeFigureOut">
              <a:rPr lang="en-ID" smtClean="0"/>
              <a:t>04/11/2022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D057FB-18DE-2C09-C203-4D91E22777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5274C8-3149-254A-4181-DC4D5EDEB3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134B7-89A7-43F8-BE17-CDCDF813475E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5781483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BBA909-1CCD-8C86-E5BB-137D8AC8AE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2BD3B44-BDDA-2F25-18C9-92050B9391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0CA094-5F30-5F27-FD3E-5E0E5CD1B8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2C4C2A-0037-4E49-E16E-96545E86CA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0027ED-DF6B-4EF3-9FD4-A6ACFB0A52C2}" type="datetimeFigureOut">
              <a:rPr lang="en-ID" smtClean="0"/>
              <a:t>04/11/2022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0F9BFD-D544-D810-2AAF-667FBE8494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4D0F3F-C52C-F340-7267-BF7A12F7B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134B7-89A7-43F8-BE17-CDCDF813475E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0397785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2C0CF6-E1CA-D92A-A699-BACF7EFA2C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E10BC0-17F9-A0D2-6A60-13174FD2B2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8AABBC-15B9-3CCC-F06E-39877ABCF8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0027ED-DF6B-4EF3-9FD4-A6ACFB0A52C2}" type="datetimeFigureOut">
              <a:rPr lang="en-ID" smtClean="0"/>
              <a:t>04/11/2022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50E07E-F971-2406-8480-A485A124F8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6CA1E9-C2AF-E696-5271-71D23493A8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B134B7-89A7-43F8-BE17-CDCDF813475E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2741506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sv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1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2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2FA361BD-5EFC-24AA-0420-DF731576F0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7368" y="-3373169"/>
            <a:ext cx="4966488" cy="778110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00D7927-45B7-772B-379D-BA9F1AC5B965}"/>
              </a:ext>
            </a:extLst>
          </p:cNvPr>
          <p:cNvSpPr/>
          <p:nvPr/>
        </p:nvSpPr>
        <p:spPr>
          <a:xfrm>
            <a:off x="-1828801" y="4949369"/>
            <a:ext cx="15777029" cy="634789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1F9B67C5-3931-3E2A-06DC-9A3F04B2A4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07195" y="5297714"/>
            <a:ext cx="6659028" cy="96597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15DA4664-0EBB-E90C-1D31-4AE4EB93AFA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085027" y="5682438"/>
            <a:ext cx="3794882" cy="96597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2307CB88-7FA6-0151-125A-F6A4AA9C489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200516" y="4407933"/>
            <a:ext cx="5072385" cy="1855751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193BA254-8736-A70B-A15C-380DAD12D44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428619" y="5056269"/>
            <a:ext cx="3107698" cy="1448859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C8C0ACD2-7D95-2DE9-F218-4B5CF712F6A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505243" y="3713110"/>
            <a:ext cx="4443306" cy="1625600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816868F7-86BE-7A0C-C7F4-79F1AD185B0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200516" y="2304821"/>
            <a:ext cx="5335801" cy="2645481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BCA73C06-CA88-34C9-D49B-FBC075767871}"/>
              </a:ext>
            </a:extLst>
          </p:cNvPr>
          <p:cNvSpPr txBox="1"/>
          <p:nvPr/>
        </p:nvSpPr>
        <p:spPr>
          <a:xfrm>
            <a:off x="1421565" y="1975865"/>
            <a:ext cx="3829021" cy="1261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3600" i="0" strike="noStrike" baseline="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BPMN</a:t>
            </a:r>
          </a:p>
          <a:p>
            <a:pPr algn="just"/>
            <a:r>
              <a:rPr lang="en-ID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Proses </a:t>
            </a:r>
            <a:r>
              <a:rPr lang="en-ID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Penentuan</a:t>
            </a:r>
            <a:r>
              <a:rPr lang="en-ID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ID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Beasiswa</a:t>
            </a:r>
            <a:r>
              <a:rPr lang="en-ID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di Universitas </a:t>
            </a:r>
            <a:r>
              <a:rPr lang="en-ID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Suka</a:t>
            </a:r>
            <a:r>
              <a:rPr lang="en-ID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ID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Belajar</a:t>
            </a:r>
            <a:endParaRPr lang="en-ID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9569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1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1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6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6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6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1" decel="10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8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8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3" presetClass="entr" presetSubtype="16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1" decel="100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7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7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1" decel="10000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7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7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5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7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xit" presetSubtype="2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6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2" presetClass="exit" presetSubtype="2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0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2" presetClass="exit" presetSubtype="2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4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2" presetClass="exit" presetSubtype="2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8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2" presetClass="exit" presetSubtype="2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2" dur="1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1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2" presetClass="exit" presetSubtype="2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6" dur="1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1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9" presetClass="exit" presetSubtype="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0" dur="6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5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4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365D9CA-7005-C845-5208-C71ED7CDF27C}"/>
              </a:ext>
            </a:extLst>
          </p:cNvPr>
          <p:cNvSpPr txBox="1"/>
          <p:nvPr/>
        </p:nvSpPr>
        <p:spPr>
          <a:xfrm>
            <a:off x="228599" y="278532"/>
            <a:ext cx="1082039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4400" b="1" i="0" u="none" strike="noStrike" baseline="0" dirty="0" err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Pembagian</a:t>
            </a:r>
            <a:r>
              <a:rPr lang="en-US" sz="4400" b="1" i="0" u="none" strike="noStrike" baseline="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4400" b="1" i="0" u="none" strike="noStrike" baseline="0" dirty="0" err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Tahapan</a:t>
            </a:r>
            <a:r>
              <a:rPr lang="en-US" sz="4400" b="1" i="0" u="none" strike="noStrike" baseline="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4400" b="1" i="0" u="none" strike="noStrike" baseline="0" dirty="0" err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Seleski</a:t>
            </a:r>
            <a:r>
              <a:rPr lang="en-US" sz="4400" b="1" i="0" u="none" strike="noStrike" baseline="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4400" b="1" i="0" u="none" strike="noStrike" baseline="0" dirty="0" err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Beasiswa</a:t>
            </a:r>
            <a:endParaRPr lang="en-ID" sz="44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DF24CB71-F988-60B3-2EB7-8C63836FF31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91470447"/>
              </p:ext>
            </p:extLst>
          </p:nvPr>
        </p:nvGraphicFramePr>
        <p:xfrm>
          <a:off x="2032000" y="1439333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745AAD0B-9815-7065-51FA-8F1BD8C0EC4D}"/>
              </a:ext>
            </a:extLst>
          </p:cNvPr>
          <p:cNvSpPr txBox="1"/>
          <p:nvPr/>
        </p:nvSpPr>
        <p:spPr>
          <a:xfrm>
            <a:off x="228599" y="1864713"/>
            <a:ext cx="10820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 err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Untuk</a:t>
            </a:r>
            <a:r>
              <a:rPr lang="en-US" sz="240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mempermudah</a:t>
            </a:r>
            <a:r>
              <a:rPr lang="en-US" sz="240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dalam</a:t>
            </a:r>
            <a:r>
              <a:rPr lang="en-US" sz="240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pembentukan</a:t>
            </a:r>
            <a:r>
              <a:rPr lang="en-US" sz="240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flowmap</a:t>
            </a:r>
            <a:r>
              <a:rPr lang="en-US" sz="240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, </a:t>
            </a:r>
            <a:r>
              <a:rPr lang="en-US" sz="2400" dirty="0" err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saya</a:t>
            </a:r>
            <a:r>
              <a:rPr lang="en-US" sz="240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membagi</a:t>
            </a:r>
            <a:r>
              <a:rPr lang="en-US" sz="240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ke</a:t>
            </a:r>
            <a:r>
              <a:rPr lang="en-US" sz="240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dalam</a:t>
            </a:r>
            <a:r>
              <a:rPr lang="en-US" sz="240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4 </a:t>
            </a:r>
            <a:r>
              <a:rPr lang="en-US" sz="2400" dirty="0" err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tahap</a:t>
            </a:r>
            <a:r>
              <a:rPr lang="en-US" sz="240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seleksi</a:t>
            </a:r>
            <a:r>
              <a:rPr lang="en-US" sz="240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dengan</a:t>
            </a:r>
            <a:r>
              <a:rPr lang="en-US" sz="240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metode</a:t>
            </a:r>
            <a:r>
              <a:rPr lang="en-US" sz="240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grouping, </a:t>
            </a:r>
            <a:r>
              <a:rPr lang="en-US" sz="2400" dirty="0" err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yaitu</a:t>
            </a:r>
            <a:r>
              <a:rPr lang="en-US" sz="240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14906009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BE8E9-7444-B6F4-DAFB-77DD95D1E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8800" b="1" dirty="0">
                <a:latin typeface="Verdana" panose="020B0604030504040204" pitchFamily="34" charset="0"/>
                <a:ea typeface="Verdana" panose="020B0604030504040204" pitchFamily="34" charset="0"/>
              </a:rPr>
              <a:t>Hasil </a:t>
            </a:r>
            <a:r>
              <a:rPr lang="en-US" sz="8800" b="1" dirty="0" err="1">
                <a:latin typeface="Verdana" panose="020B0604030504040204" pitchFamily="34" charset="0"/>
                <a:ea typeface="Verdana" panose="020B0604030504040204" pitchFamily="34" charset="0"/>
              </a:rPr>
              <a:t>Flowmap</a:t>
            </a:r>
            <a:endParaRPr lang="en-ID" sz="88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74082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7630580-9682-778B-70A6-7F10414463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3104"/>
            <a:ext cx="12192000" cy="4791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7017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CAF8A06-66ED-9D3F-E30A-DBD3B6893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334" y="0"/>
            <a:ext cx="117753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8276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078AAD7-C408-1F00-8431-230A5C39B2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16807"/>
            <a:ext cx="12192000" cy="4224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7892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1190DA5-9527-8A84-1AB3-4AEDC9F081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5062"/>
            <a:ext cx="12192000" cy="586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5155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A109863-FCEE-A520-2FCC-85F39BFE3A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79440"/>
            <a:ext cx="12192000" cy="2899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3528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432E131-A45F-9C9F-8702-5F4DD21DF8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Modifikasi</a:t>
            </a:r>
            <a:r>
              <a:rPr lang="en-US" dirty="0"/>
              <a:t> Subprocess “</a:t>
            </a:r>
            <a:r>
              <a:rPr lang="en-US" dirty="0" err="1"/>
              <a:t>Melakukan</a:t>
            </a:r>
            <a:r>
              <a:rPr lang="en-US" dirty="0"/>
              <a:t> </a:t>
            </a:r>
            <a:r>
              <a:rPr lang="en-US" dirty="0" err="1"/>
              <a:t>Pencairan</a:t>
            </a:r>
            <a:r>
              <a:rPr lang="en-US" dirty="0"/>
              <a:t> </a:t>
            </a:r>
            <a:r>
              <a:rPr lang="en-US" dirty="0" err="1"/>
              <a:t>Beasiswa</a:t>
            </a:r>
            <a:r>
              <a:rPr lang="en-US" dirty="0"/>
              <a:t>”</a:t>
            </a:r>
            <a:endParaRPr lang="en-ID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4648D44-F25D-02DC-019E-9BBC4734D1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syarat</a:t>
            </a:r>
            <a:r>
              <a:rPr lang="en-US" dirty="0"/>
              <a:t>:</a:t>
            </a:r>
          </a:p>
          <a:p>
            <a:pPr marL="0" indent="0">
              <a:buNone/>
            </a:pPr>
            <a:r>
              <a:rPr lang="en-US" dirty="0" err="1"/>
              <a:t>Menambahkan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event based gateway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mendukung</a:t>
            </a:r>
            <a:r>
              <a:rPr lang="en-US" dirty="0"/>
              <a:t>:</a:t>
            </a:r>
          </a:p>
          <a:p>
            <a:pPr marL="514350" indent="-514350">
              <a:buAutoNum type="arabicPeriod"/>
            </a:pPr>
            <a:r>
              <a:rPr lang="en-US" dirty="0"/>
              <a:t>Calon </a:t>
            </a:r>
            <a:r>
              <a:rPr lang="en-US" dirty="0" err="1"/>
              <a:t>penerima</a:t>
            </a:r>
            <a:r>
              <a:rPr lang="en-US" dirty="0"/>
              <a:t> </a:t>
            </a:r>
            <a:r>
              <a:rPr lang="en-US" dirty="0" err="1">
                <a:solidFill>
                  <a:srgbClr val="00B050"/>
                </a:solidFill>
              </a:rPr>
              <a:t>wajib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 err="1">
                <a:solidFill>
                  <a:srgbClr val="00B050"/>
                </a:solidFill>
              </a:rPr>
              <a:t>mengirimkan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 err="1">
                <a:solidFill>
                  <a:srgbClr val="00B050"/>
                </a:solidFill>
              </a:rPr>
              <a:t>surat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 err="1">
                <a:solidFill>
                  <a:srgbClr val="00B050"/>
                </a:solidFill>
              </a:rPr>
              <a:t>kesediaan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 err="1">
                <a:solidFill>
                  <a:srgbClr val="00B050"/>
                </a:solidFill>
              </a:rPr>
              <a:t>menerima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 err="1">
                <a:solidFill>
                  <a:srgbClr val="00B050"/>
                </a:solidFill>
              </a:rPr>
              <a:t>beasiswa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 err="1">
                <a:solidFill>
                  <a:srgbClr val="00B050"/>
                </a:solidFill>
              </a:rPr>
              <a:t>dalam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 err="1">
                <a:solidFill>
                  <a:srgbClr val="00B050"/>
                </a:solidFill>
              </a:rPr>
              <a:t>batas</a:t>
            </a:r>
            <a:r>
              <a:rPr lang="en-US" dirty="0">
                <a:solidFill>
                  <a:srgbClr val="00B050"/>
                </a:solidFill>
              </a:rPr>
              <a:t> 1 </a:t>
            </a:r>
            <a:r>
              <a:rPr lang="en-US" dirty="0" err="1">
                <a:solidFill>
                  <a:srgbClr val="00B050"/>
                </a:solidFill>
              </a:rPr>
              <a:t>minggu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 err="1"/>
              <a:t>setelah</a:t>
            </a:r>
            <a:r>
              <a:rPr lang="en-US" dirty="0"/>
              <a:t> </a:t>
            </a:r>
            <a:r>
              <a:rPr lang="en-US" dirty="0" err="1"/>
              <a:t>pengumuman</a:t>
            </a:r>
            <a:r>
              <a:rPr lang="en-US" dirty="0"/>
              <a:t>, </a:t>
            </a:r>
            <a:r>
              <a:rPr lang="en-US" dirty="0" err="1"/>
              <a:t>supaya</a:t>
            </a:r>
            <a:r>
              <a:rPr lang="en-US" dirty="0"/>
              <a:t> </a:t>
            </a:r>
            <a:r>
              <a:rPr lang="en-US" dirty="0" err="1"/>
              <a:t>beasiswa</a:t>
            </a:r>
            <a:r>
              <a:rPr lang="en-US" dirty="0"/>
              <a:t> </a:t>
            </a:r>
            <a:r>
              <a:rPr lang="en-US" dirty="0" err="1"/>
              <a:t>bisa</a:t>
            </a:r>
            <a:r>
              <a:rPr lang="en-US" dirty="0"/>
              <a:t> </a:t>
            </a:r>
            <a:r>
              <a:rPr lang="en-US" dirty="0" err="1"/>
              <a:t>mulai</a:t>
            </a:r>
            <a:r>
              <a:rPr lang="en-US" dirty="0"/>
              <a:t> </a:t>
            </a:r>
            <a:r>
              <a:rPr lang="en-US" dirty="0" err="1"/>
              <a:t>dicairkan</a:t>
            </a:r>
            <a:r>
              <a:rPr lang="en-US" dirty="0"/>
              <a:t>.</a:t>
            </a:r>
          </a:p>
          <a:p>
            <a:pPr marL="514350" indent="-514350">
              <a:buAutoNum type="arabicPeriod"/>
            </a:pPr>
            <a:r>
              <a:rPr lang="en-US" dirty="0" err="1"/>
              <a:t>Apabila</a:t>
            </a:r>
            <a:r>
              <a:rPr lang="en-US" dirty="0"/>
              <a:t> </a:t>
            </a:r>
            <a:r>
              <a:rPr lang="en-US" dirty="0" err="1"/>
              <a:t>lebih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1 </a:t>
            </a:r>
            <a:r>
              <a:rPr lang="en-US" dirty="0" err="1"/>
              <a:t>minggu</a:t>
            </a:r>
            <a:r>
              <a:rPr lang="en-US" dirty="0"/>
              <a:t> </a:t>
            </a:r>
            <a:r>
              <a:rPr lang="en-US" dirty="0" err="1"/>
              <a:t>surat</a:t>
            </a:r>
            <a:r>
              <a:rPr lang="en-US" dirty="0"/>
              <a:t> </a:t>
            </a:r>
            <a:r>
              <a:rPr lang="en-US" dirty="0" err="1"/>
              <a:t>kesediaan</a:t>
            </a:r>
            <a:r>
              <a:rPr lang="en-US" dirty="0"/>
              <a:t>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diterima</a:t>
            </a:r>
            <a:r>
              <a:rPr lang="en-US" dirty="0"/>
              <a:t>, </a:t>
            </a:r>
            <a:r>
              <a:rPr lang="en-US" dirty="0" err="1"/>
              <a:t>administrasi</a:t>
            </a:r>
            <a:r>
              <a:rPr lang="en-US" dirty="0"/>
              <a:t> </a:t>
            </a:r>
            <a:r>
              <a:rPr lang="en-US" dirty="0" err="1"/>
              <a:t>melakukan</a:t>
            </a:r>
            <a:r>
              <a:rPr lang="en-US" dirty="0"/>
              <a:t> </a:t>
            </a:r>
            <a:r>
              <a:rPr lang="en-US" dirty="0" err="1">
                <a:solidFill>
                  <a:srgbClr val="00B050"/>
                </a:solidFill>
              </a:rPr>
              <a:t>konfirmasi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 err="1">
                <a:solidFill>
                  <a:srgbClr val="00B050"/>
                </a:solidFill>
              </a:rPr>
              <a:t>untuk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 err="1">
                <a:solidFill>
                  <a:srgbClr val="00B050"/>
                </a:solidFill>
              </a:rPr>
              <a:t>menanyakan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 err="1">
                <a:solidFill>
                  <a:srgbClr val="00B050"/>
                </a:solidFill>
              </a:rPr>
              <a:t>keberlanjutan</a:t>
            </a:r>
            <a:r>
              <a:rPr lang="en-US" dirty="0">
                <a:solidFill>
                  <a:srgbClr val="00B050"/>
                </a:solidFill>
              </a:rPr>
              <a:t> proses</a:t>
            </a:r>
          </a:p>
          <a:p>
            <a:pPr marL="514350" indent="-514350">
              <a:buAutoNum type="arabicPeriod"/>
            </a:pPr>
            <a:r>
              <a:rPr lang="en-US" dirty="0" err="1"/>
              <a:t>Apabila</a:t>
            </a:r>
            <a:r>
              <a:rPr lang="en-US" dirty="0"/>
              <a:t> 1 </a:t>
            </a:r>
            <a:r>
              <a:rPr lang="en-US" dirty="0" err="1"/>
              <a:t>bulan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pengumuman</a:t>
            </a:r>
            <a:r>
              <a:rPr lang="en-US" dirty="0"/>
              <a:t> </a:t>
            </a:r>
            <a:r>
              <a:rPr lang="en-US" dirty="0" err="1"/>
              <a:t>surat</a:t>
            </a:r>
            <a:r>
              <a:rPr lang="en-US" dirty="0"/>
              <a:t> </a:t>
            </a:r>
            <a:r>
              <a:rPr lang="en-US" dirty="0" err="1"/>
              <a:t>kesediaan</a:t>
            </a:r>
            <a:r>
              <a:rPr lang="en-US" dirty="0"/>
              <a:t> </a:t>
            </a:r>
            <a:r>
              <a:rPr lang="en-US" dirty="0" err="1"/>
              <a:t>belum</a:t>
            </a:r>
            <a:r>
              <a:rPr lang="en-US" dirty="0"/>
              <a:t> </a:t>
            </a:r>
            <a:r>
              <a:rPr lang="en-US" dirty="0" err="1"/>
              <a:t>diterima</a:t>
            </a:r>
            <a:r>
              <a:rPr lang="en-US" dirty="0"/>
              <a:t> </a:t>
            </a:r>
            <a:r>
              <a:rPr lang="en-US" dirty="0" err="1"/>
              <a:t>administrasi</a:t>
            </a:r>
            <a:r>
              <a:rPr lang="en-US" dirty="0"/>
              <a:t>, </a:t>
            </a:r>
            <a:r>
              <a:rPr lang="en-US" dirty="0" err="1"/>
              <a:t>maka</a:t>
            </a:r>
            <a:r>
              <a:rPr lang="en-US" dirty="0"/>
              <a:t> </a:t>
            </a:r>
            <a:r>
              <a:rPr lang="en-US" dirty="0" err="1"/>
              <a:t>beasiswa</a:t>
            </a:r>
            <a:r>
              <a:rPr lang="en-US" dirty="0"/>
              <a:t> </a:t>
            </a:r>
            <a:r>
              <a:rPr lang="en-US" dirty="0" err="1">
                <a:solidFill>
                  <a:srgbClr val="00B050"/>
                </a:solidFill>
              </a:rPr>
              <a:t>dinyatakan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 err="1">
                <a:solidFill>
                  <a:srgbClr val="00B050"/>
                </a:solidFill>
              </a:rPr>
              <a:t>batal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787090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77C151-0287-AA69-7A7F-AE761550A0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Pengembangan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memodifikasi</a:t>
            </a:r>
            <a:r>
              <a:rPr lang="en-US" dirty="0"/>
              <a:t> Subprocess “</a:t>
            </a:r>
            <a:r>
              <a:rPr lang="en-US" dirty="0" err="1"/>
              <a:t>Mengirimkan</a:t>
            </a:r>
            <a:r>
              <a:rPr lang="en-US" dirty="0"/>
              <a:t> </a:t>
            </a:r>
            <a:r>
              <a:rPr lang="en-US" dirty="0" err="1"/>
              <a:t>Dokumen</a:t>
            </a:r>
            <a:r>
              <a:rPr lang="en-US" dirty="0"/>
              <a:t> </a:t>
            </a:r>
            <a:r>
              <a:rPr lang="en-US" dirty="0" err="1"/>
              <a:t>Persyaratan</a:t>
            </a:r>
            <a:r>
              <a:rPr lang="en-US" dirty="0"/>
              <a:t>” 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17A780-ECDD-70BA-A3E0-88F1FD0382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Syarat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 err="1"/>
              <a:t>Menerapkan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parallel event based gateway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memodelkan</a:t>
            </a:r>
            <a:r>
              <a:rPr lang="en-US" dirty="0"/>
              <a:t> proses di </a:t>
            </a:r>
            <a:r>
              <a:rPr lang="en-US" dirty="0" err="1"/>
              <a:t>bawah</a:t>
            </a:r>
            <a:r>
              <a:rPr lang="en-US" dirty="0"/>
              <a:t>: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en-US" dirty="0" err="1"/>
              <a:t>Mahasiswa</a:t>
            </a:r>
            <a:r>
              <a:rPr lang="en-US" dirty="0"/>
              <a:t> </a:t>
            </a:r>
            <a:r>
              <a:rPr lang="en-US" dirty="0" err="1"/>
              <a:t>mengajukan</a:t>
            </a:r>
            <a:r>
              <a:rPr lang="en-US" dirty="0"/>
              <a:t> </a:t>
            </a:r>
            <a:r>
              <a:rPr lang="en-US" dirty="0" err="1"/>
              <a:t>permohonan</a:t>
            </a:r>
            <a:r>
              <a:rPr lang="en-US" dirty="0"/>
              <a:t> </a:t>
            </a:r>
            <a:r>
              <a:rPr lang="en-US" dirty="0" err="1"/>
              <a:t>surat</a:t>
            </a:r>
            <a:r>
              <a:rPr lang="en-US" dirty="0"/>
              <a:t> </a:t>
            </a:r>
            <a:r>
              <a:rPr lang="en-US" dirty="0" err="1"/>
              <a:t>bebas</a:t>
            </a:r>
            <a:r>
              <a:rPr lang="en-US" dirty="0"/>
              <a:t> </a:t>
            </a:r>
            <a:r>
              <a:rPr lang="en-US" dirty="0" err="1"/>
              <a:t>narkoba</a:t>
            </a:r>
            <a:r>
              <a:rPr lang="en-US" dirty="0"/>
              <a:t>, </a:t>
            </a:r>
            <a:r>
              <a:rPr lang="en-US" dirty="0" err="1"/>
              <a:t>surat</a:t>
            </a:r>
            <a:r>
              <a:rPr lang="en-US" dirty="0"/>
              <a:t>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mampu</a:t>
            </a:r>
            <a:r>
              <a:rPr lang="en-US" dirty="0"/>
              <a:t>, dan </a:t>
            </a:r>
            <a:r>
              <a:rPr lang="en-US" dirty="0" err="1"/>
              <a:t>surat</a:t>
            </a:r>
            <a:r>
              <a:rPr lang="en-US" dirty="0"/>
              <a:t> </a:t>
            </a:r>
            <a:r>
              <a:rPr lang="en-US" dirty="0" err="1"/>
              <a:t>kelakukan</a:t>
            </a:r>
            <a:r>
              <a:rPr lang="en-US" dirty="0"/>
              <a:t> </a:t>
            </a:r>
            <a:r>
              <a:rPr lang="en-US" dirty="0" err="1"/>
              <a:t>baik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berbagai</a:t>
            </a:r>
            <a:r>
              <a:rPr lang="en-US" dirty="0"/>
              <a:t> </a:t>
            </a:r>
            <a:r>
              <a:rPr lang="en-US" dirty="0" err="1"/>
              <a:t>instansi</a:t>
            </a:r>
            <a:endParaRPr lang="en-US" dirty="0"/>
          </a:p>
          <a:p>
            <a:pPr marL="514350" indent="-514350" algn="just">
              <a:buFont typeface="+mj-lt"/>
              <a:buAutoNum type="arabicPeriod"/>
            </a:pPr>
            <a:r>
              <a:rPr lang="en-US" dirty="0" err="1"/>
              <a:t>Pengurusan</a:t>
            </a:r>
            <a:r>
              <a:rPr lang="en-US" dirty="0"/>
              <a:t> </a:t>
            </a:r>
            <a:r>
              <a:rPr lang="en-US" dirty="0" err="1"/>
              <a:t>surat</a:t>
            </a:r>
            <a:r>
              <a:rPr lang="en-US" dirty="0"/>
              <a:t> di </a:t>
            </a:r>
            <a:r>
              <a:rPr lang="en-US" dirty="0" err="1"/>
              <a:t>atas</a:t>
            </a:r>
            <a:r>
              <a:rPr lang="en-US" dirty="0"/>
              <a:t>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langsung</a:t>
            </a:r>
            <a:r>
              <a:rPr lang="en-US" dirty="0"/>
              <a:t> </a:t>
            </a:r>
            <a:r>
              <a:rPr lang="en-US" dirty="0" err="1"/>
              <a:t>bisa</a:t>
            </a:r>
            <a:r>
              <a:rPr lang="en-US" dirty="0"/>
              <a:t> </a:t>
            </a:r>
            <a:r>
              <a:rPr lang="en-US" dirty="0" err="1"/>
              <a:t>jadi</a:t>
            </a:r>
            <a:r>
              <a:rPr lang="en-US" dirty="0"/>
              <a:t> </a:t>
            </a:r>
            <a:r>
              <a:rPr lang="en-US" dirty="0" err="1"/>
              <a:t>mahasiwa</a:t>
            </a:r>
            <a:r>
              <a:rPr lang="en-US" dirty="0"/>
              <a:t> </a:t>
            </a:r>
            <a:r>
              <a:rPr lang="en-US" dirty="0" err="1"/>
              <a:t>harus</a:t>
            </a:r>
            <a:r>
              <a:rPr lang="en-US" dirty="0"/>
              <a:t>  </a:t>
            </a:r>
            <a:r>
              <a:rPr lang="en-US" dirty="0" err="1"/>
              <a:t>menunggu</a:t>
            </a:r>
            <a:r>
              <a:rPr lang="en-US" dirty="0"/>
              <a:t> </a:t>
            </a:r>
            <a:r>
              <a:rPr lang="en-US" dirty="0" err="1"/>
              <a:t>beberapa</a:t>
            </a:r>
            <a:r>
              <a:rPr lang="en-US" dirty="0"/>
              <a:t> </a:t>
            </a:r>
            <a:r>
              <a:rPr lang="en-US" dirty="0" err="1"/>
              <a:t>hari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menerima</a:t>
            </a:r>
            <a:r>
              <a:rPr lang="en-US" dirty="0"/>
              <a:t> </a:t>
            </a:r>
            <a:r>
              <a:rPr lang="en-US" dirty="0" err="1"/>
              <a:t>surat</a:t>
            </a:r>
            <a:r>
              <a:rPr lang="en-US" dirty="0"/>
              <a:t> di </a:t>
            </a:r>
            <a:r>
              <a:rPr lang="en-US" dirty="0" err="1"/>
              <a:t>atas</a:t>
            </a:r>
            <a:endParaRPr lang="en-US" dirty="0"/>
          </a:p>
          <a:p>
            <a:pPr marL="514350" indent="-514350" algn="just">
              <a:buFont typeface="+mj-lt"/>
              <a:buAutoNum type="arabicPeriod"/>
            </a:pPr>
            <a:r>
              <a:rPr lang="en-US" dirty="0" err="1"/>
              <a:t>Setelah</a:t>
            </a:r>
            <a:r>
              <a:rPr lang="en-US" dirty="0"/>
              <a:t> </a:t>
            </a:r>
            <a:r>
              <a:rPr lang="en-US" dirty="0" err="1"/>
              <a:t>semua</a:t>
            </a:r>
            <a:r>
              <a:rPr lang="en-US" dirty="0"/>
              <a:t> </a:t>
            </a:r>
            <a:r>
              <a:rPr lang="en-US" dirty="0" err="1"/>
              <a:t>dokumen</a:t>
            </a:r>
            <a:r>
              <a:rPr lang="en-US" dirty="0"/>
              <a:t> </a:t>
            </a:r>
            <a:r>
              <a:rPr lang="en-US" dirty="0" err="1"/>
              <a:t>persyaratan</a:t>
            </a:r>
            <a:r>
              <a:rPr lang="en-US" dirty="0"/>
              <a:t> </a:t>
            </a:r>
            <a:r>
              <a:rPr lang="en-US" dirty="0" err="1"/>
              <a:t>tersebut</a:t>
            </a:r>
            <a:r>
              <a:rPr lang="en-US" dirty="0"/>
              <a:t> </a:t>
            </a:r>
            <a:r>
              <a:rPr lang="en-US" dirty="0" err="1"/>
              <a:t>didapatkan</a:t>
            </a:r>
            <a:r>
              <a:rPr lang="en-US" dirty="0"/>
              <a:t>, </a:t>
            </a:r>
            <a:r>
              <a:rPr lang="en-US" dirty="0" err="1"/>
              <a:t>maka</a:t>
            </a:r>
            <a:r>
              <a:rPr lang="en-US" dirty="0"/>
              <a:t> </a:t>
            </a:r>
            <a:r>
              <a:rPr lang="en-US" dirty="0" err="1"/>
              <a:t>mahasiswa</a:t>
            </a:r>
            <a:r>
              <a:rPr lang="en-US" dirty="0"/>
              <a:t> </a:t>
            </a:r>
            <a:r>
              <a:rPr lang="en-US" dirty="0" err="1"/>
              <a:t>mengirimkan</a:t>
            </a:r>
            <a:r>
              <a:rPr lang="en-US" dirty="0"/>
              <a:t> </a:t>
            </a:r>
            <a:r>
              <a:rPr lang="en-US" dirty="0" err="1"/>
              <a:t>sebagai</a:t>
            </a:r>
            <a:r>
              <a:rPr lang="en-US" dirty="0"/>
              <a:t> </a:t>
            </a:r>
            <a:r>
              <a:rPr lang="en-US" dirty="0" err="1"/>
              <a:t>dokumen</a:t>
            </a:r>
            <a:r>
              <a:rPr lang="en-US" dirty="0"/>
              <a:t> </a:t>
            </a:r>
            <a:r>
              <a:rPr lang="en-US" dirty="0" err="1"/>
              <a:t>persyaratan</a:t>
            </a:r>
            <a:r>
              <a:rPr lang="en-US" dirty="0"/>
              <a:t> </a:t>
            </a:r>
            <a:r>
              <a:rPr lang="en-US" dirty="0" err="1"/>
              <a:t>ke</a:t>
            </a:r>
            <a:r>
              <a:rPr lang="en-US" dirty="0"/>
              <a:t> </a:t>
            </a:r>
            <a:r>
              <a:rPr lang="en-US" dirty="0" err="1"/>
              <a:t>administrasi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1556240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AE55A6-88C9-1AB8-3ECE-EA1C3EB53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Mengembangkan</a:t>
            </a:r>
            <a:r>
              <a:rPr lang="en-US" dirty="0"/>
              <a:t> subprocess </a:t>
            </a:r>
            <a:r>
              <a:rPr lang="id-ID" noProof="1"/>
              <a:t>dalam</a:t>
            </a:r>
            <a:r>
              <a:rPr lang="en-US" dirty="0"/>
              <a:t> “</a:t>
            </a:r>
            <a:r>
              <a:rPr lang="en-US" dirty="0" err="1"/>
              <a:t>Memproses</a:t>
            </a:r>
            <a:r>
              <a:rPr lang="en-US" dirty="0"/>
              <a:t> </a:t>
            </a:r>
            <a:r>
              <a:rPr lang="en-US" dirty="0" err="1"/>
              <a:t>pencairan</a:t>
            </a:r>
            <a:r>
              <a:rPr lang="en-US" dirty="0"/>
              <a:t> </a:t>
            </a:r>
            <a:r>
              <a:rPr lang="en-US" dirty="0" err="1"/>
              <a:t>beasiswa</a:t>
            </a:r>
            <a:r>
              <a:rPr lang="en-US" dirty="0"/>
              <a:t>”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DB3990-6F55-59CD-9329-10E7256150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Syarat</a:t>
            </a:r>
            <a:r>
              <a:rPr lang="en-US" dirty="0"/>
              <a:t>: </a:t>
            </a:r>
            <a:r>
              <a:rPr lang="en-US" dirty="0" err="1"/>
              <a:t>Menerapkan</a:t>
            </a:r>
            <a:r>
              <a:rPr lang="en-US" dirty="0"/>
              <a:t> </a:t>
            </a:r>
            <a:r>
              <a:rPr lang="en-US" dirty="0">
                <a:solidFill>
                  <a:srgbClr val="0070C0"/>
                </a:solidFill>
              </a:rPr>
              <a:t>complex gateway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mendukung</a:t>
            </a:r>
            <a:r>
              <a:rPr lang="en-US" dirty="0"/>
              <a:t> requirement di </a:t>
            </a:r>
            <a:r>
              <a:rPr lang="en-US" dirty="0" err="1"/>
              <a:t>bawah</a:t>
            </a:r>
            <a:endParaRPr lang="en-US" dirty="0"/>
          </a:p>
          <a:p>
            <a:r>
              <a:rPr lang="en-US" dirty="0" err="1"/>
              <a:t>Pencairan</a:t>
            </a:r>
            <a:r>
              <a:rPr lang="en-US" dirty="0"/>
              <a:t> </a:t>
            </a:r>
            <a:r>
              <a:rPr lang="en-US" dirty="0" err="1"/>
              <a:t>beasiswa</a:t>
            </a:r>
            <a:r>
              <a:rPr lang="en-US" dirty="0"/>
              <a:t> </a:t>
            </a:r>
            <a:r>
              <a:rPr lang="en-US" dirty="0" err="1"/>
              <a:t>harus</a:t>
            </a:r>
            <a:r>
              <a:rPr lang="en-US" dirty="0"/>
              <a:t> </a:t>
            </a:r>
            <a:r>
              <a:rPr lang="en-US" dirty="0" err="1"/>
              <a:t>mendapatkan</a:t>
            </a:r>
            <a:r>
              <a:rPr lang="en-US" dirty="0"/>
              <a:t> minimal approval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dua</a:t>
            </a:r>
            <a:r>
              <a:rPr lang="en-US" dirty="0"/>
              <a:t> </a:t>
            </a:r>
            <a:r>
              <a:rPr lang="en-US" dirty="0" err="1"/>
              <a:t>pihak</a:t>
            </a:r>
            <a:r>
              <a:rPr lang="en-US" dirty="0"/>
              <a:t>, </a:t>
            </a:r>
            <a:r>
              <a:rPr lang="en-US" dirty="0" err="1"/>
              <a:t>dimana</a:t>
            </a:r>
            <a:r>
              <a:rPr lang="en-US" dirty="0"/>
              <a:t> </a:t>
            </a:r>
            <a:r>
              <a:rPr lang="en-US" dirty="0" err="1"/>
              <a:t>approvalnya</a:t>
            </a:r>
            <a:r>
              <a:rPr lang="en-US" dirty="0"/>
              <a:t> </a:t>
            </a:r>
            <a:r>
              <a:rPr lang="en-US" dirty="0" err="1"/>
              <a:t>sendiri</a:t>
            </a:r>
            <a:r>
              <a:rPr lang="en-US" dirty="0"/>
              <a:t> </a:t>
            </a:r>
            <a:r>
              <a:rPr lang="en-US" dirty="0" err="1"/>
              <a:t>diajukan</a:t>
            </a:r>
            <a:r>
              <a:rPr lang="en-US" dirty="0"/>
              <a:t> </a:t>
            </a:r>
            <a:r>
              <a:rPr lang="en-US" dirty="0" err="1">
                <a:solidFill>
                  <a:srgbClr val="0070C0"/>
                </a:solidFill>
              </a:rPr>
              <a:t>secara</a:t>
            </a:r>
            <a:r>
              <a:rPr lang="en-US" dirty="0">
                <a:solidFill>
                  <a:srgbClr val="0070C0"/>
                </a:solidFill>
              </a:rPr>
              <a:t> parallel </a:t>
            </a:r>
            <a:r>
              <a:rPr lang="en-US" dirty="0" err="1"/>
              <a:t>ke</a:t>
            </a:r>
            <a:r>
              <a:rPr lang="en-US" dirty="0"/>
              <a:t> </a:t>
            </a:r>
            <a:r>
              <a:rPr lang="en-US" dirty="0" err="1"/>
              <a:t>Rektor</a:t>
            </a:r>
            <a:r>
              <a:rPr lang="en-US" dirty="0"/>
              <a:t>, wakil </a:t>
            </a:r>
            <a:r>
              <a:rPr lang="en-US" dirty="0" err="1"/>
              <a:t>Rektor</a:t>
            </a:r>
            <a:r>
              <a:rPr lang="en-US" dirty="0"/>
              <a:t>, </a:t>
            </a:r>
            <a:r>
              <a:rPr lang="en-US" dirty="0" err="1"/>
              <a:t>Dekan</a:t>
            </a:r>
            <a:r>
              <a:rPr lang="en-US" dirty="0"/>
              <a:t>, </a:t>
            </a:r>
            <a:r>
              <a:rPr lang="en-US" dirty="0" err="1"/>
              <a:t>Kaprodi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ID" dirty="0" err="1"/>
              <a:t>Syarat</a:t>
            </a:r>
            <a:r>
              <a:rPr lang="en-ID" dirty="0"/>
              <a:t>: </a:t>
            </a:r>
            <a:r>
              <a:rPr lang="en-ID" dirty="0" err="1"/>
              <a:t>Melakukan</a:t>
            </a:r>
            <a:r>
              <a:rPr lang="en-ID" dirty="0"/>
              <a:t> </a:t>
            </a:r>
            <a:r>
              <a:rPr lang="en-ID" dirty="0" err="1"/>
              <a:t>eksperimen</a:t>
            </a:r>
            <a:r>
              <a:rPr lang="en-ID" dirty="0"/>
              <a:t> </a:t>
            </a:r>
            <a:r>
              <a:rPr lang="en-ID" dirty="0" err="1"/>
              <a:t>kalau</a:t>
            </a:r>
            <a:r>
              <a:rPr lang="en-ID" dirty="0"/>
              <a:t> </a:t>
            </a:r>
            <a:r>
              <a:rPr lang="en-ID" dirty="0" err="1"/>
              <a:t>pilihan</a:t>
            </a:r>
            <a:r>
              <a:rPr lang="en-ID" dirty="0"/>
              <a:t> </a:t>
            </a:r>
            <a:r>
              <a:rPr lang="en-ID" dirty="0" err="1"/>
              <a:t>approvalnya</a:t>
            </a:r>
            <a:r>
              <a:rPr lang="en-ID" dirty="0"/>
              <a:t> </a:t>
            </a:r>
            <a:r>
              <a:rPr lang="en-ID" dirty="0" err="1">
                <a:solidFill>
                  <a:srgbClr val="FF0000"/>
                </a:solidFill>
              </a:rPr>
              <a:t>tidak</a:t>
            </a:r>
            <a:r>
              <a:rPr lang="en-ID" dirty="0">
                <a:solidFill>
                  <a:srgbClr val="FF0000"/>
                </a:solidFill>
              </a:rPr>
              <a:t> parallel, </a:t>
            </a:r>
            <a:r>
              <a:rPr lang="en-ID" dirty="0" err="1">
                <a:solidFill>
                  <a:srgbClr val="FF0000"/>
                </a:solidFill>
              </a:rPr>
              <a:t>tapi</a:t>
            </a:r>
            <a:r>
              <a:rPr lang="en-ID" dirty="0">
                <a:solidFill>
                  <a:srgbClr val="FF0000"/>
                </a:solidFill>
              </a:rPr>
              <a:t> </a:t>
            </a:r>
            <a:r>
              <a:rPr lang="en-ID" dirty="0" err="1">
                <a:solidFill>
                  <a:srgbClr val="FF0000"/>
                </a:solidFill>
              </a:rPr>
              <a:t>bebas</a:t>
            </a:r>
            <a:r>
              <a:rPr lang="en-ID" dirty="0">
                <a:solidFill>
                  <a:srgbClr val="FF0000"/>
                </a:solidFill>
              </a:rPr>
              <a:t> (</a:t>
            </a:r>
            <a:r>
              <a:rPr lang="en-ID" dirty="0" err="1">
                <a:solidFill>
                  <a:srgbClr val="FF0000"/>
                </a:solidFill>
              </a:rPr>
              <a:t>inklusif</a:t>
            </a:r>
            <a:r>
              <a:rPr lang="en-ID" dirty="0">
                <a:solidFill>
                  <a:srgbClr val="FF0000"/>
                </a:solidFill>
              </a:rPr>
              <a:t>)</a:t>
            </a:r>
          </a:p>
          <a:p>
            <a:r>
              <a:rPr lang="en-ID" dirty="0" err="1"/>
              <a:t>Pencairan</a:t>
            </a:r>
            <a:r>
              <a:rPr lang="en-ID" dirty="0"/>
              <a:t> </a:t>
            </a:r>
            <a:r>
              <a:rPr lang="en-ID" dirty="0" err="1"/>
              <a:t>beasiswa</a:t>
            </a:r>
            <a:r>
              <a:rPr lang="en-ID" dirty="0"/>
              <a:t> </a:t>
            </a:r>
            <a:r>
              <a:rPr lang="en-ID" dirty="0" err="1"/>
              <a:t>harus</a:t>
            </a:r>
            <a:r>
              <a:rPr lang="en-ID" dirty="0"/>
              <a:t> </a:t>
            </a:r>
            <a:r>
              <a:rPr lang="en-ID" dirty="0" err="1"/>
              <a:t>mendapatkan</a:t>
            </a:r>
            <a:r>
              <a:rPr lang="en-ID" dirty="0"/>
              <a:t> minimal approval </a:t>
            </a:r>
            <a:r>
              <a:rPr lang="en-ID" dirty="0" err="1"/>
              <a:t>dari</a:t>
            </a:r>
            <a:r>
              <a:rPr lang="en-ID" dirty="0"/>
              <a:t> </a:t>
            </a:r>
            <a:r>
              <a:rPr lang="en-ID" dirty="0" err="1"/>
              <a:t>dua</a:t>
            </a:r>
            <a:r>
              <a:rPr lang="en-ID" dirty="0"/>
              <a:t> </a:t>
            </a:r>
            <a:r>
              <a:rPr lang="en-ID" dirty="0" err="1"/>
              <a:t>pihak</a:t>
            </a:r>
            <a:r>
              <a:rPr lang="en-ID" dirty="0"/>
              <a:t>, </a:t>
            </a:r>
            <a:r>
              <a:rPr lang="en-ID" dirty="0" err="1"/>
              <a:t>dimana</a:t>
            </a:r>
            <a:r>
              <a:rPr lang="en-ID" dirty="0"/>
              <a:t> </a:t>
            </a:r>
            <a:r>
              <a:rPr lang="en-ID" dirty="0" err="1"/>
              <a:t>approvalnya</a:t>
            </a:r>
            <a:r>
              <a:rPr lang="en-ID" dirty="0"/>
              <a:t> </a:t>
            </a:r>
            <a:r>
              <a:rPr lang="en-ID" dirty="0" err="1"/>
              <a:t>sendiri</a:t>
            </a:r>
            <a:r>
              <a:rPr lang="en-ID" dirty="0"/>
              <a:t> </a:t>
            </a:r>
            <a:r>
              <a:rPr lang="en-ID" dirty="0" err="1"/>
              <a:t>diajukan</a:t>
            </a:r>
            <a:r>
              <a:rPr lang="en-ID" dirty="0"/>
              <a:t> </a:t>
            </a:r>
            <a:r>
              <a:rPr lang="en-ID" dirty="0">
                <a:solidFill>
                  <a:srgbClr val="0070C0"/>
                </a:solidFill>
              </a:rPr>
              <a:t>secara </a:t>
            </a:r>
            <a:r>
              <a:rPr lang="en-ID" dirty="0" err="1">
                <a:solidFill>
                  <a:srgbClr val="0070C0"/>
                </a:solidFill>
              </a:rPr>
              <a:t>inklusif</a:t>
            </a:r>
            <a:r>
              <a:rPr lang="en-ID" dirty="0">
                <a:solidFill>
                  <a:srgbClr val="0070C0"/>
                </a:solidFill>
              </a:rPr>
              <a:t> </a:t>
            </a:r>
            <a:r>
              <a:rPr lang="en-ID" dirty="0" err="1"/>
              <a:t>ke</a:t>
            </a:r>
            <a:r>
              <a:rPr lang="en-ID" dirty="0"/>
              <a:t> </a:t>
            </a:r>
            <a:r>
              <a:rPr lang="en-ID" dirty="0" err="1"/>
              <a:t>Rektor</a:t>
            </a:r>
            <a:r>
              <a:rPr lang="en-ID" dirty="0"/>
              <a:t>, wakil rector, </a:t>
            </a:r>
            <a:r>
              <a:rPr lang="en-ID" dirty="0" err="1"/>
              <a:t>Dekan</a:t>
            </a:r>
            <a:r>
              <a:rPr lang="en-ID" dirty="0"/>
              <a:t>, </a:t>
            </a:r>
            <a:r>
              <a:rPr lang="en-ID" dirty="0" err="1"/>
              <a:t>Kaprodi</a:t>
            </a:r>
            <a:r>
              <a:rPr lang="en-ID" dirty="0"/>
              <a:t>.</a:t>
            </a:r>
          </a:p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4799163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6A8D9CA-1A6D-AD82-4A93-28129E92146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6636" y="169586"/>
            <a:ext cx="8917885" cy="6688414"/>
          </a:xfrm>
          <a:prstGeom prst="rect">
            <a:avLst/>
          </a:prstGeom>
          <a:effectLst/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2D90759-BFD3-B0AE-6857-AC70C6B6023F}"/>
              </a:ext>
            </a:extLst>
          </p:cNvPr>
          <p:cNvSpPr/>
          <p:nvPr/>
        </p:nvSpPr>
        <p:spPr>
          <a:xfrm rot="5400000">
            <a:off x="-4843236" y="566965"/>
            <a:ext cx="8048171" cy="45339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2729FB40-FCB4-7767-4CB6-DF0712EF15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25512" y="-2287319"/>
            <a:ext cx="4966488" cy="778110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9EAA76B-6A2C-7AD1-9893-E2689D1E84F1}"/>
              </a:ext>
            </a:extLst>
          </p:cNvPr>
          <p:cNvSpPr txBox="1"/>
          <p:nvPr/>
        </p:nvSpPr>
        <p:spPr>
          <a:xfrm>
            <a:off x="7848600" y="2684080"/>
            <a:ext cx="379013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800" i="0" strike="noStrike" baseline="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Dibuat</a:t>
            </a:r>
            <a:r>
              <a:rPr lang="en-US" sz="2800" i="0" strike="noStrike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Oleh:</a:t>
            </a:r>
          </a:p>
          <a:p>
            <a:pPr algn="just"/>
            <a:r>
              <a:rPr lang="en-US" sz="1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Mohammad Farid Hendianto</a:t>
            </a:r>
          </a:p>
          <a:p>
            <a:pPr algn="just"/>
            <a:r>
              <a:rPr lang="en-US" sz="1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2200018401</a:t>
            </a:r>
            <a:endParaRPr lang="en-ID" sz="16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F1EB050-2DFA-77D3-D4C7-80E72A0DD9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0468" y="1978157"/>
            <a:ext cx="3429000" cy="3429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28D830D-70FE-B56E-4EF5-761987B311DB}"/>
              </a:ext>
            </a:extLst>
          </p:cNvPr>
          <p:cNvSpPr txBox="1"/>
          <p:nvPr/>
        </p:nvSpPr>
        <p:spPr>
          <a:xfrm>
            <a:off x="7848600" y="3699743"/>
            <a:ext cx="379013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800" i="0" strike="noStrike" baseline="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Dosen</a:t>
            </a:r>
            <a:r>
              <a:rPr lang="en-US" sz="2800" i="0" strike="noStrike" baseline="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800" i="0" strike="noStrike" baseline="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Pembimbing</a:t>
            </a:r>
            <a:r>
              <a:rPr lang="en-US" sz="2800" i="0" strike="noStrike" baseline="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:</a:t>
            </a:r>
            <a:endParaRPr lang="en-US" sz="2800" i="0" strike="noStrike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algn="just"/>
            <a:r>
              <a:rPr lang="en-US" sz="12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Jefree</a:t>
            </a:r>
            <a:r>
              <a:rPr lang="en-US" sz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Fahana</a:t>
            </a:r>
            <a:r>
              <a:rPr lang="en-US" sz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, S.T., </a:t>
            </a:r>
            <a:r>
              <a:rPr lang="en-US" sz="12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M.Kom</a:t>
            </a:r>
            <a:r>
              <a:rPr lang="en-US" sz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</a:p>
          <a:p>
            <a:pPr algn="just"/>
            <a:endParaRPr lang="en-US" sz="1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algn="just"/>
            <a:r>
              <a:rPr lang="en-US" sz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Mata </a:t>
            </a:r>
            <a:r>
              <a:rPr lang="en-US" sz="12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Kuliah</a:t>
            </a:r>
            <a:r>
              <a:rPr lang="en-US" sz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: </a:t>
            </a:r>
            <a:r>
              <a:rPr lang="en-US" sz="12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Manajemen</a:t>
            </a:r>
            <a:r>
              <a:rPr lang="en-US" sz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Data </a:t>
            </a:r>
            <a:r>
              <a:rPr lang="en-US" sz="12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Informasi</a:t>
            </a:r>
            <a:endParaRPr lang="en-US" sz="1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95895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961E28-062F-80A8-1A5A-A5B4E649A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260475"/>
          </a:xfrm>
        </p:spPr>
        <p:txBody>
          <a:bodyPr/>
          <a:lstStyle/>
          <a:p>
            <a:pPr algn="ctr"/>
            <a:r>
              <a:rPr lang="en-US" b="1" dirty="0" err="1"/>
              <a:t>Pendahuluan</a:t>
            </a:r>
            <a:endParaRPr lang="en-ID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83B899-7CBC-E165-DA74-BA3E57EA13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7371" y="1825625"/>
            <a:ext cx="5718629" cy="4351338"/>
          </a:xfrm>
        </p:spPr>
        <p:txBody>
          <a:bodyPr>
            <a:normAutofit fontScale="92500"/>
          </a:bodyPr>
          <a:lstStyle/>
          <a:p>
            <a:pPr marL="0" indent="0" algn="just">
              <a:buNone/>
            </a:pPr>
            <a:r>
              <a:rPr lang="en-ID" dirty="0"/>
              <a:t> 	</a:t>
            </a:r>
            <a:r>
              <a:rPr lang="en-ID" b="1" dirty="0" err="1"/>
              <a:t>Beasiswa</a:t>
            </a:r>
            <a:r>
              <a:rPr lang="en-ID" dirty="0"/>
              <a:t> </a:t>
            </a:r>
            <a:r>
              <a:rPr lang="en-ID" dirty="0" err="1"/>
              <a:t>merupakan</a:t>
            </a:r>
            <a:r>
              <a:rPr lang="en-ID" dirty="0"/>
              <a:t> </a:t>
            </a:r>
            <a:r>
              <a:rPr lang="en-ID" dirty="0" err="1"/>
              <a:t>bantuan</a:t>
            </a:r>
            <a:r>
              <a:rPr lang="en-ID" dirty="0"/>
              <a:t> </a:t>
            </a:r>
            <a:r>
              <a:rPr lang="en-ID" dirty="0" err="1"/>
              <a:t>biaya</a:t>
            </a:r>
            <a:r>
              <a:rPr lang="en-ID" dirty="0"/>
              <a:t> </a:t>
            </a:r>
            <a:r>
              <a:rPr lang="en-ID" dirty="0" err="1"/>
              <a:t>sehingga</a:t>
            </a:r>
            <a:r>
              <a:rPr lang="en-ID" dirty="0"/>
              <a:t> </a:t>
            </a:r>
            <a:r>
              <a:rPr lang="en-ID" dirty="0" err="1"/>
              <a:t>seorang</a:t>
            </a:r>
            <a:r>
              <a:rPr lang="en-ID" dirty="0"/>
              <a:t> </a:t>
            </a:r>
            <a:r>
              <a:rPr lang="en-ID" dirty="0" err="1"/>
              <a:t>pelajar</a:t>
            </a:r>
            <a:r>
              <a:rPr lang="en-ID" dirty="0"/>
              <a:t> </a:t>
            </a:r>
            <a:r>
              <a:rPr lang="en-ID" dirty="0" err="1"/>
              <a:t>bisa</a:t>
            </a:r>
            <a:r>
              <a:rPr lang="en-ID" dirty="0"/>
              <a:t> </a:t>
            </a:r>
            <a:r>
              <a:rPr lang="en-ID" dirty="0" err="1"/>
              <a:t>mengikuti</a:t>
            </a:r>
            <a:r>
              <a:rPr lang="en-ID" dirty="0"/>
              <a:t> </a:t>
            </a:r>
            <a:r>
              <a:rPr lang="en-ID" dirty="0" err="1"/>
              <a:t>kegiatan</a:t>
            </a:r>
            <a:r>
              <a:rPr lang="en-ID" dirty="0"/>
              <a:t> </a:t>
            </a:r>
            <a:r>
              <a:rPr lang="en-ID" dirty="0" err="1"/>
              <a:t>belajar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biaya</a:t>
            </a:r>
            <a:r>
              <a:rPr lang="en-ID" dirty="0"/>
              <a:t> yang </a:t>
            </a:r>
            <a:r>
              <a:rPr lang="en-ID" dirty="0" err="1"/>
              <a:t>lebih</a:t>
            </a:r>
            <a:r>
              <a:rPr lang="en-ID" dirty="0"/>
              <a:t> </a:t>
            </a:r>
            <a:r>
              <a:rPr lang="en-ID" dirty="0" err="1"/>
              <a:t>ringan</a:t>
            </a:r>
            <a:r>
              <a:rPr lang="en-ID" dirty="0"/>
              <a:t>. </a:t>
            </a:r>
            <a:r>
              <a:rPr lang="en-ID" dirty="0" err="1"/>
              <a:t>Bersifat</a:t>
            </a:r>
            <a:r>
              <a:rPr lang="en-ID" dirty="0"/>
              <a:t> </a:t>
            </a:r>
            <a:r>
              <a:rPr lang="en-ID" dirty="0" err="1"/>
              <a:t>bantuan</a:t>
            </a:r>
            <a:r>
              <a:rPr lang="en-ID" dirty="0"/>
              <a:t> </a:t>
            </a:r>
            <a:r>
              <a:rPr lang="en-ID" dirty="0" err="1"/>
              <a:t>sehinggabesaran</a:t>
            </a:r>
            <a:r>
              <a:rPr lang="en-ID" dirty="0"/>
              <a:t> </a:t>
            </a:r>
            <a:r>
              <a:rPr lang="en-ID" dirty="0" err="1"/>
              <a:t>beasiswa</a:t>
            </a:r>
            <a:r>
              <a:rPr lang="en-ID" dirty="0"/>
              <a:t> yang </a:t>
            </a:r>
            <a:r>
              <a:rPr lang="en-ID" dirty="0" err="1"/>
              <a:t>diberikan</a:t>
            </a:r>
            <a:r>
              <a:rPr lang="en-ID" dirty="0"/>
              <a:t> </a:t>
            </a:r>
            <a:r>
              <a:rPr lang="en-ID" dirty="0" err="1"/>
              <a:t>ke</a:t>
            </a:r>
            <a:r>
              <a:rPr lang="en-ID" dirty="0"/>
              <a:t> </a:t>
            </a:r>
            <a:r>
              <a:rPr lang="en-ID" dirty="0" err="1"/>
              <a:t>penerima</a:t>
            </a:r>
            <a:r>
              <a:rPr lang="en-ID" dirty="0"/>
              <a:t> </a:t>
            </a:r>
            <a:r>
              <a:rPr lang="en-ID" dirty="0" err="1"/>
              <a:t>berbeda-beda</a:t>
            </a:r>
            <a:r>
              <a:rPr lang="en-ID" dirty="0"/>
              <a:t>, </a:t>
            </a:r>
          </a:p>
          <a:p>
            <a:pPr algn="just"/>
            <a:r>
              <a:rPr lang="en-ID" dirty="0" err="1"/>
              <a:t>Beasiswa</a:t>
            </a:r>
            <a:r>
              <a:rPr lang="en-ID" dirty="0"/>
              <a:t> </a:t>
            </a:r>
            <a:r>
              <a:rPr lang="en-ID" dirty="0" err="1"/>
              <a:t>penuh</a:t>
            </a:r>
            <a:r>
              <a:rPr lang="en-ID" dirty="0"/>
              <a:t> (full scholarship), </a:t>
            </a:r>
          </a:p>
          <a:p>
            <a:pPr algn="just"/>
            <a:r>
              <a:rPr lang="en-ID" dirty="0" err="1"/>
              <a:t>Beasiswa</a:t>
            </a:r>
            <a:r>
              <a:rPr lang="en-ID" dirty="0"/>
              <a:t> </a:t>
            </a:r>
            <a:r>
              <a:rPr lang="en-ID" dirty="0" err="1"/>
              <a:t>sebagian</a:t>
            </a:r>
            <a:r>
              <a:rPr lang="en-ID" dirty="0"/>
              <a:t> (partial scholarship) </a:t>
            </a:r>
          </a:p>
          <a:p>
            <a:pPr algn="just"/>
            <a:r>
              <a:rPr lang="en-ID" dirty="0" err="1"/>
              <a:t>Bantuan</a:t>
            </a:r>
            <a:r>
              <a:rPr lang="en-ID" dirty="0"/>
              <a:t> </a:t>
            </a:r>
            <a:r>
              <a:rPr lang="en-ID" dirty="0" err="1"/>
              <a:t>fasilitas</a:t>
            </a:r>
            <a:r>
              <a:rPr lang="en-ID" dirty="0"/>
              <a:t> </a:t>
            </a:r>
            <a:r>
              <a:rPr lang="en-ID" dirty="0" err="1"/>
              <a:t>tertentu</a:t>
            </a:r>
            <a:r>
              <a:rPr lang="en-ID" dirty="0"/>
              <a:t> </a:t>
            </a:r>
            <a:r>
              <a:rPr lang="en-ID" dirty="0" err="1"/>
              <a:t>saja</a:t>
            </a:r>
            <a:r>
              <a:rPr lang="en-ID" dirty="0"/>
              <a:t> yang </a:t>
            </a:r>
            <a:r>
              <a:rPr lang="en-ID" dirty="0" err="1"/>
              <a:t>menunjang</a:t>
            </a:r>
            <a:r>
              <a:rPr lang="en-ID" dirty="0"/>
              <a:t> </a:t>
            </a:r>
            <a:r>
              <a:rPr lang="en-ID" dirty="0" err="1"/>
              <a:t>pembelajaran</a:t>
            </a:r>
            <a:r>
              <a:rPr lang="en-ID" dirty="0"/>
              <a:t>.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C50E34CF-E80D-742D-FF7C-C5F5F124B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96000" y="1763007"/>
            <a:ext cx="5544456" cy="4729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0138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FB30502F-72CB-16C7-87E5-764B1C03A6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5705" y="182433"/>
            <a:ext cx="3627968" cy="649313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D5911B5-0DFA-5DBF-B27B-F3C0C2817A67}"/>
              </a:ext>
            </a:extLst>
          </p:cNvPr>
          <p:cNvSpPr txBox="1"/>
          <p:nvPr/>
        </p:nvSpPr>
        <p:spPr>
          <a:xfrm>
            <a:off x="4542972" y="1132115"/>
            <a:ext cx="512354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>
                <a:latin typeface="Verdana" panose="020B0604030504040204" pitchFamily="34" charset="0"/>
                <a:ea typeface="Verdana" panose="020B0604030504040204" pitchFamily="34" charset="0"/>
              </a:rPr>
              <a:t>Analisis</a:t>
            </a:r>
            <a:r>
              <a:rPr lang="en-US" sz="3200" b="1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3200" b="1" dirty="0" err="1">
                <a:latin typeface="Verdana" panose="020B0604030504040204" pitchFamily="34" charset="0"/>
                <a:ea typeface="Verdana" panose="020B0604030504040204" pitchFamily="34" charset="0"/>
              </a:rPr>
              <a:t>Prosedur</a:t>
            </a:r>
            <a:r>
              <a:rPr lang="en-US" sz="3200" b="1" dirty="0">
                <a:latin typeface="Verdana" panose="020B0604030504040204" pitchFamily="34" charset="0"/>
                <a:ea typeface="Verdana" panose="020B0604030504040204" pitchFamily="34" charset="0"/>
              </a:rPr>
              <a:t> Manual</a:t>
            </a:r>
            <a:endParaRPr lang="en-ID" sz="32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05F9FF-FF35-82C2-6AAA-E2CA220E1905}"/>
              </a:ext>
            </a:extLst>
          </p:cNvPr>
          <p:cNvSpPr txBox="1"/>
          <p:nvPr/>
        </p:nvSpPr>
        <p:spPr>
          <a:xfrm>
            <a:off x="4542972" y="2154190"/>
            <a:ext cx="665842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it-IT" sz="1800" b="0" i="0" u="none" strike="noStrike" baseline="0" dirty="0">
                <a:latin typeface="Verdana" panose="020B0604030504040204" pitchFamily="34" charset="0"/>
                <a:ea typeface="Verdana" panose="020B0604030504040204" pitchFamily="34" charset="0"/>
              </a:rPr>
              <a:t>BPMN dari proses penentuan beasiswa di Universitas</a:t>
            </a:r>
            <a:r>
              <a:rPr lang="it-IT" sz="1800" b="0" i="0" u="none" strike="noStrike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ID" sz="1800" b="0" i="0" u="none" strike="noStrike" baseline="0" dirty="0" err="1">
                <a:latin typeface="Verdana" panose="020B0604030504040204" pitchFamily="34" charset="0"/>
                <a:ea typeface="Verdana" panose="020B0604030504040204" pitchFamily="34" charset="0"/>
              </a:rPr>
              <a:t>Suka</a:t>
            </a:r>
            <a:r>
              <a:rPr lang="en-ID" sz="1800" b="0" i="0" u="none" strike="noStrike" baseline="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ID" sz="1800" b="0" i="0" u="none" strike="noStrike" baseline="0" dirty="0" err="1">
                <a:latin typeface="Verdana" panose="020B0604030504040204" pitchFamily="34" charset="0"/>
                <a:ea typeface="Verdana" panose="020B0604030504040204" pitchFamily="34" charset="0"/>
              </a:rPr>
              <a:t>Belajar</a:t>
            </a:r>
            <a:r>
              <a:rPr lang="en-ID" sz="1800" b="0" i="0" u="none" strike="noStrike" baseline="0" dirty="0">
                <a:latin typeface="Verdana" panose="020B0604030504040204" pitchFamily="34" charset="0"/>
                <a:ea typeface="Verdana" panose="020B0604030504040204" pitchFamily="34" charset="0"/>
              </a:rPr>
              <a:t>:</a:t>
            </a:r>
            <a:endParaRPr lang="en-ID" sz="1800" b="0" i="0" u="none" strike="noStrike" baseline="0" dirty="0">
              <a:solidFill>
                <a:srgbClr val="00000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algn="just"/>
            <a:r>
              <a:rPr lang="en-ID" sz="1800" b="0" i="0" u="none" strike="noStrike" baseline="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1. Proses </a:t>
            </a:r>
            <a:r>
              <a:rPr lang="en-ID" sz="1800" b="0" i="0" u="none" strike="noStrike" baseline="0" dirty="0" err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dimulai</a:t>
            </a:r>
            <a:r>
              <a:rPr lang="en-ID" sz="1800" b="0" i="0" u="none" strike="noStrike" baseline="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ID" sz="1800" b="0" i="0" u="none" strike="noStrike" baseline="0" dirty="0" err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dari</a:t>
            </a:r>
            <a:r>
              <a:rPr lang="en-ID" sz="1800" b="0" i="0" u="none" strike="noStrike" baseline="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ID" sz="1800" b="0" i="0" u="none" strike="noStrike" baseline="0" dirty="0" err="1">
                <a:solidFill>
                  <a:srgbClr val="C1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Administrasi</a:t>
            </a:r>
            <a:r>
              <a:rPr lang="en-ID" sz="1800" b="0" i="0" u="none" strike="noStrike" baseline="0" dirty="0">
                <a:solidFill>
                  <a:srgbClr val="C1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ID" sz="1800" b="0" i="0" u="none" strike="noStrike" baseline="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universitas </a:t>
            </a:r>
            <a:r>
              <a:rPr lang="en-ID" sz="1800" b="0" i="0" u="none" strike="noStrike" baseline="0" dirty="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mengumumkan</a:t>
            </a:r>
            <a:r>
              <a:rPr lang="en-ID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ID" sz="1800" b="0" i="0" u="none" strike="noStrike" baseline="0" dirty="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lowongan</a:t>
            </a:r>
            <a:r>
              <a:rPr lang="en-ID" sz="1800" b="0" i="0" u="none" strike="noStrike" baseline="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ID" sz="1800" b="0" i="0" u="none" strike="noStrike" baseline="0" dirty="0" err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beasiswa</a:t>
            </a:r>
            <a:r>
              <a:rPr lang="en-ID" sz="1800" b="0" i="0" u="none" strike="noStrike" baseline="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ID" sz="1800" b="0" i="0" u="none" strike="noStrike" baseline="0" dirty="0" err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menggunakan</a:t>
            </a:r>
            <a:r>
              <a:rPr lang="en-ID" sz="1800" b="0" i="0" u="none" strike="noStrike" baseline="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ID" sz="1800" b="0" i="0" u="none" strike="noStrike" baseline="0" dirty="0" err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berbagai</a:t>
            </a:r>
            <a:r>
              <a:rPr lang="en-ID" sz="1800" b="0" i="0" u="none" strike="noStrike" baseline="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media</a:t>
            </a:r>
          </a:p>
          <a:p>
            <a:pPr algn="just"/>
            <a:r>
              <a:rPr lang="sv-SE" sz="1800" b="0" i="0" u="none" strike="noStrike" baseline="0" dirty="0">
                <a:solidFill>
                  <a:srgbClr val="0070C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2. Mahasiswa melakukan pendaftaran </a:t>
            </a:r>
            <a:r>
              <a:rPr lang="sv-SE" sz="1800" b="0" i="0" u="none" strike="noStrike" baseline="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dan </a:t>
            </a:r>
            <a:r>
              <a:rPr lang="sv-SE" sz="1800" b="0" i="0" u="none" strike="noStrike" baseline="0" dirty="0">
                <a:solidFill>
                  <a:srgbClr val="0070C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mengirimkan </a:t>
            </a:r>
            <a:r>
              <a:rPr lang="nn-NO" sz="1800" b="0" i="0" u="none" strike="noStrike" baseline="0" dirty="0">
                <a:solidFill>
                  <a:srgbClr val="0070C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dokumen persyaratan </a:t>
            </a:r>
            <a:r>
              <a:rPr lang="nn-NO" sz="1800" b="0" i="0" u="none" strike="noStrike" baseline="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ke Administrasi, yang kemudian</a:t>
            </a:r>
          </a:p>
          <a:p>
            <a:pPr algn="just"/>
            <a:r>
              <a:rPr lang="en-ID" sz="1800" b="0" i="0" u="none" strike="noStrike" baseline="0" dirty="0" err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melakukan</a:t>
            </a:r>
            <a:r>
              <a:rPr lang="en-ID" sz="1800" b="0" i="0" u="none" strike="noStrike" baseline="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ID" sz="1800" b="0" i="0" u="none" strike="noStrike" baseline="0" dirty="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seleksi</a:t>
            </a:r>
            <a:r>
              <a:rPr lang="en-ID" sz="1800" b="0" i="0" u="none" strike="noStrike" baseline="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administrative</a:t>
            </a:r>
          </a:p>
          <a:p>
            <a:pPr algn="just"/>
            <a:r>
              <a:rPr lang="en-ID" sz="1800" b="0" i="0" u="none" strike="noStrike" baseline="0" dirty="0">
                <a:solidFill>
                  <a:srgbClr val="00B15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3. </a:t>
            </a:r>
            <a:r>
              <a:rPr lang="en-ID" sz="1800" b="0" i="0" u="none" strike="noStrike" baseline="0" dirty="0" err="1">
                <a:solidFill>
                  <a:srgbClr val="00B15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Komite</a:t>
            </a:r>
            <a:r>
              <a:rPr lang="en-ID" sz="1800" b="0" i="0" u="none" strike="noStrike" baseline="0" dirty="0">
                <a:solidFill>
                  <a:srgbClr val="00B15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ID" sz="1800" b="0" i="0" u="none" strike="noStrike" baseline="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Universitas </a:t>
            </a:r>
            <a:r>
              <a:rPr lang="en-ID" sz="1800" b="0" i="0" u="none" strike="noStrike" baseline="0" dirty="0" err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melakukan</a:t>
            </a:r>
            <a:r>
              <a:rPr lang="en-ID" sz="1800" b="0" i="0" u="none" strike="noStrike" baseline="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ID" sz="1800" b="0" i="0" u="none" strike="noStrike" baseline="0" dirty="0" err="1">
                <a:solidFill>
                  <a:srgbClr val="93D15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seleksi</a:t>
            </a:r>
            <a:r>
              <a:rPr lang="en-ID" sz="1800" b="0" i="0" u="none" strike="noStrike" baseline="0" dirty="0">
                <a:solidFill>
                  <a:srgbClr val="93D15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profile </a:t>
            </a:r>
            <a:r>
              <a:rPr lang="en-ID" sz="1800" b="0" i="0" u="none" strike="noStrike" baseline="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dan </a:t>
            </a:r>
            <a:r>
              <a:rPr lang="en-ID" sz="1800" b="0" i="0" u="none" strike="noStrike" baseline="0" dirty="0" err="1">
                <a:solidFill>
                  <a:srgbClr val="93D15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seleksi</a:t>
            </a:r>
            <a:r>
              <a:rPr lang="en-ID" dirty="0">
                <a:solidFill>
                  <a:srgbClr val="93D15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ID" sz="1800" b="0" i="0" u="none" strike="noStrike" baseline="0" dirty="0" err="1">
                <a:solidFill>
                  <a:srgbClr val="93D15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wawancara</a:t>
            </a:r>
            <a:endParaRPr lang="en-ID" sz="1800" b="0" i="0" u="none" strike="noStrike" baseline="0" dirty="0">
              <a:solidFill>
                <a:srgbClr val="93D15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algn="just"/>
            <a:r>
              <a:rPr lang="en-ID" sz="1800" b="0" i="0" u="none" strike="noStrike" baseline="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4. </a:t>
            </a:r>
            <a:r>
              <a:rPr lang="en-ID" sz="1800" b="0" i="0" u="none" strike="noStrike" baseline="0" dirty="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Pengumuman</a:t>
            </a:r>
            <a:r>
              <a:rPr lang="en-ID" sz="1800" b="0" i="0" u="none" strike="noStrike" baseline="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ID" sz="1800" b="0" i="0" u="none" strike="noStrike" baseline="0" dirty="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hasil</a:t>
            </a:r>
            <a:r>
              <a:rPr lang="en-ID" sz="1800" b="0" i="0" u="none" strike="noStrike" baseline="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ID" sz="1800" b="0" i="0" u="none" strike="noStrike" baseline="0" dirty="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penerimaan</a:t>
            </a:r>
            <a:r>
              <a:rPr lang="en-ID" sz="1800" b="0" i="0" u="none" strike="noStrike" baseline="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ID" sz="1800" b="0" i="0" u="none" strike="noStrike" baseline="0" dirty="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beasiswa</a:t>
            </a:r>
            <a:r>
              <a:rPr lang="en-ID" sz="1800" b="0" i="0" u="none" strike="noStrike" baseline="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ID" sz="1800" b="0" i="0" u="none" strike="noStrike" baseline="0" dirty="0" err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akan</a:t>
            </a:r>
            <a:r>
              <a:rPr lang="en-ID" sz="1800" b="0" i="0" u="none" strike="noStrike" baseline="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ID" sz="1800" b="0" i="0" u="none" strike="noStrike" baseline="0" dirty="0" err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disebarkan</a:t>
            </a:r>
            <a:r>
              <a:rPr lang="en-ID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it-IT" sz="1800" b="0" i="0" u="none" strike="noStrike" baseline="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oleh Administrasi melalui berbagai media massa</a:t>
            </a:r>
          </a:p>
          <a:p>
            <a:pPr algn="just"/>
            <a:r>
              <a:rPr lang="sv-SE" sz="1800" b="0" i="0" u="none" strike="noStrike" baseline="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5. Tugas terakhir dari Administrasi adalah melakukan </a:t>
            </a:r>
            <a:r>
              <a:rPr lang="sv-SE" sz="1800" b="0" i="0" u="none" strike="noStrike" baseline="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pencairan </a:t>
            </a:r>
            <a:r>
              <a:rPr lang="en-ID" sz="1800" b="0" i="0" u="none" strike="noStrike" baseline="0" dirty="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beasiswa</a:t>
            </a:r>
            <a:endParaRPr lang="en-ID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1146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1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1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D5911B5-0DFA-5DBF-B27B-F3C0C2817A67}"/>
              </a:ext>
            </a:extLst>
          </p:cNvPr>
          <p:cNvSpPr txBox="1"/>
          <p:nvPr/>
        </p:nvSpPr>
        <p:spPr>
          <a:xfrm>
            <a:off x="4542972" y="1132115"/>
            <a:ext cx="437242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>
                <a:latin typeface="Verdana" panose="020B0604030504040204" pitchFamily="34" charset="0"/>
                <a:ea typeface="Verdana" panose="020B0604030504040204" pitchFamily="34" charset="0"/>
              </a:rPr>
              <a:t>Analisis</a:t>
            </a:r>
            <a:r>
              <a:rPr lang="en-US" sz="3200" b="1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3200" b="1" dirty="0" err="1">
                <a:latin typeface="Verdana" panose="020B0604030504040204" pitchFamily="34" charset="0"/>
                <a:ea typeface="Verdana" panose="020B0604030504040204" pitchFamily="34" charset="0"/>
              </a:rPr>
              <a:t>Prosedur</a:t>
            </a:r>
            <a:r>
              <a:rPr lang="en-US" sz="3200" b="1" dirty="0">
                <a:latin typeface="Verdana" panose="020B0604030504040204" pitchFamily="34" charset="0"/>
                <a:ea typeface="Verdana" panose="020B0604030504040204" pitchFamily="34" charset="0"/>
              </a:rPr>
              <a:t> Manual</a:t>
            </a:r>
            <a:endParaRPr lang="en-ID" sz="32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05F9FF-FF35-82C2-6AAA-E2CA220E1905}"/>
              </a:ext>
            </a:extLst>
          </p:cNvPr>
          <p:cNvSpPr txBox="1"/>
          <p:nvPr/>
        </p:nvSpPr>
        <p:spPr>
          <a:xfrm>
            <a:off x="4542972" y="2154190"/>
            <a:ext cx="665842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D" sz="1800" b="0" i="0" u="none" strike="noStrike" baseline="0" dirty="0" err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Modifikasi</a:t>
            </a:r>
            <a:r>
              <a:rPr lang="en-ID" sz="1800" b="0" i="0" u="none" strike="noStrike" baseline="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Subprocess “</a:t>
            </a:r>
            <a:r>
              <a:rPr lang="en-ID" sz="1800" b="0" i="0" u="none" strike="noStrike" baseline="0" dirty="0" err="1">
                <a:solidFill>
                  <a:srgbClr val="C1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Mengirimkan</a:t>
            </a:r>
            <a:r>
              <a:rPr lang="en-ID" sz="1800" b="0" i="0" u="none" strike="noStrike" baseline="0" dirty="0">
                <a:solidFill>
                  <a:srgbClr val="C1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ID" sz="1800" b="0" i="0" u="none" strike="noStrike" baseline="0" dirty="0" err="1">
                <a:solidFill>
                  <a:srgbClr val="C1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Dokumen</a:t>
            </a:r>
            <a:r>
              <a:rPr lang="en-ID" dirty="0">
                <a:solidFill>
                  <a:srgbClr val="C1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ID" sz="1800" b="0" i="0" u="none" strike="noStrike" baseline="0" dirty="0" err="1">
                <a:solidFill>
                  <a:srgbClr val="C1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Persyaratan</a:t>
            </a:r>
            <a:r>
              <a:rPr lang="en-ID" sz="1800" b="0" i="0" u="none" strike="noStrike" baseline="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”</a:t>
            </a:r>
          </a:p>
          <a:p>
            <a:pPr algn="l"/>
            <a:r>
              <a:rPr lang="en-ID" sz="1800" b="0" i="0" u="none" strike="noStrike" baseline="0" dirty="0" err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Dengan</a:t>
            </a:r>
            <a:r>
              <a:rPr lang="en-ID" sz="1800" b="0" i="0" u="none" strike="noStrike" baseline="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ID" sz="1800" b="0" i="0" u="none" strike="noStrike" baseline="0" dirty="0" err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Syarat</a:t>
            </a:r>
            <a:r>
              <a:rPr lang="en-ID" sz="1800" b="0" i="0" u="none" strike="noStrike" baseline="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: </a:t>
            </a:r>
          </a:p>
          <a:p>
            <a:pPr algn="just"/>
            <a:r>
              <a:rPr lang="en-ID" dirty="0" err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Men</a:t>
            </a:r>
            <a:r>
              <a:rPr lang="en-ID" sz="1800" b="0" i="0" u="none" strike="noStrike" baseline="0" dirty="0" err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erapkan</a:t>
            </a:r>
            <a:r>
              <a:rPr lang="en-ID" sz="1800" b="0" i="0" u="none" strike="noStrike" baseline="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ID" sz="1800" b="0" i="0" u="none" strike="noStrike" baseline="0" dirty="0" err="1">
                <a:solidFill>
                  <a:srgbClr val="C1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Paralel</a:t>
            </a:r>
            <a:r>
              <a:rPr lang="en-ID" sz="1800" b="0" i="0" u="none" strike="noStrike" baseline="0" dirty="0">
                <a:solidFill>
                  <a:srgbClr val="C1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Gateway </a:t>
            </a:r>
            <a:r>
              <a:rPr lang="en-ID" sz="1800" b="0" i="0" u="none" strike="noStrike" baseline="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dan </a:t>
            </a:r>
            <a:r>
              <a:rPr lang="en-ID" sz="1800" b="0" i="0" u="none" strike="noStrike" baseline="0" dirty="0" err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ubah</a:t>
            </a:r>
            <a:r>
              <a:rPr lang="en-ID" sz="1800" b="0" i="0" u="none" strike="noStrike" baseline="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proses </a:t>
            </a:r>
            <a:r>
              <a:rPr lang="en-ID" sz="1800" b="0" i="0" u="none" strike="noStrike" baseline="0" dirty="0" err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dengan</a:t>
            </a:r>
            <a:r>
              <a:rPr lang="en-ID" sz="1800" b="0" i="0" u="none" strike="noStrike" baseline="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ID" sz="1800" b="0" i="0" u="none" strike="noStrike" baseline="0" dirty="0" err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aktifitas</a:t>
            </a:r>
            <a:r>
              <a:rPr lang="en-ID" sz="1800" b="0" i="0" u="none" strike="noStrike" baseline="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di </a:t>
            </a:r>
            <a:r>
              <a:rPr lang="en-ID" sz="1800" b="0" i="0" u="none" strike="noStrike" baseline="0" dirty="0" err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bawah</a:t>
            </a:r>
            <a:r>
              <a:rPr lang="en-ID" sz="1800" b="0" i="0" u="none" strike="noStrike" baseline="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:</a:t>
            </a:r>
          </a:p>
          <a:p>
            <a:pPr algn="l"/>
            <a:r>
              <a:rPr lang="en-ID" sz="1800" b="0" i="0" u="none" strike="noStrike" baseline="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1. </a:t>
            </a:r>
            <a:r>
              <a:rPr lang="en-ID" sz="1800" b="0" i="0" u="none" strike="noStrike" baseline="0" dirty="0" err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Mahasiswa</a:t>
            </a:r>
            <a:r>
              <a:rPr lang="en-ID" sz="1800" b="0" i="0" u="none" strike="noStrike" baseline="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ID" sz="1800" b="0" i="0" u="none" strike="noStrike" baseline="0" dirty="0" err="1">
                <a:solidFill>
                  <a:srgbClr val="0070C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dalam</a:t>
            </a:r>
            <a:r>
              <a:rPr lang="en-ID" sz="1800" b="0" i="0" u="none" strike="noStrike" baseline="0" dirty="0">
                <a:solidFill>
                  <a:srgbClr val="0070C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ID" sz="1800" b="0" i="0" u="none" strike="noStrike" baseline="0" dirty="0" err="1">
                <a:solidFill>
                  <a:srgbClr val="0070C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waktu</a:t>
            </a:r>
            <a:r>
              <a:rPr lang="en-ID" sz="1800" b="0" i="0" u="none" strike="noStrike" baseline="0" dirty="0">
                <a:solidFill>
                  <a:srgbClr val="0070C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ID" sz="1800" b="0" i="0" u="none" strike="noStrike" baseline="0" dirty="0" err="1">
                <a:solidFill>
                  <a:srgbClr val="0070C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bersamaan</a:t>
            </a:r>
            <a:r>
              <a:rPr lang="en-ID" sz="1800" b="0" i="0" u="none" strike="noStrike" baseline="0" dirty="0">
                <a:solidFill>
                  <a:srgbClr val="0070C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ID" sz="1800" b="0" i="0" u="none" strike="noStrike" baseline="0" dirty="0" err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mengajukan</a:t>
            </a:r>
            <a:r>
              <a:rPr lang="en-ID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ID" sz="1800" b="0" i="0" u="none" strike="noStrike" baseline="0" dirty="0" err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permohonan</a:t>
            </a:r>
            <a:r>
              <a:rPr lang="en-ID" sz="1800" b="0" i="0" u="none" strike="noStrike" baseline="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ID" sz="1800" b="0" i="0" u="none" strike="noStrike" baseline="0" dirty="0" err="1">
                <a:solidFill>
                  <a:srgbClr val="00B15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surat</a:t>
            </a:r>
            <a:r>
              <a:rPr lang="en-ID" sz="1800" b="0" i="0" u="none" strike="noStrike" baseline="0" dirty="0">
                <a:solidFill>
                  <a:srgbClr val="00B15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ID" sz="1800" b="0" i="0" u="none" strike="noStrike" baseline="0" dirty="0" err="1">
                <a:solidFill>
                  <a:srgbClr val="00B15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bebas</a:t>
            </a:r>
            <a:r>
              <a:rPr lang="en-ID" sz="1800" b="0" i="0" u="none" strike="noStrike" baseline="0" dirty="0">
                <a:solidFill>
                  <a:srgbClr val="00B15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ID" sz="1800" b="0" i="0" u="none" strike="noStrike" baseline="0" dirty="0" err="1">
                <a:solidFill>
                  <a:srgbClr val="00B15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narkoba</a:t>
            </a:r>
            <a:r>
              <a:rPr lang="en-ID" sz="1800" b="0" i="0" u="none" strike="noStrike" baseline="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, </a:t>
            </a:r>
            <a:r>
              <a:rPr lang="en-ID" sz="1800" b="0" i="0" u="none" strike="noStrike" baseline="0" dirty="0" err="1">
                <a:solidFill>
                  <a:srgbClr val="00B15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surat</a:t>
            </a:r>
            <a:r>
              <a:rPr lang="en-ID" sz="1800" b="0" i="0" u="none" strike="noStrike" baseline="0" dirty="0">
                <a:solidFill>
                  <a:srgbClr val="00B15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ID" sz="1800" b="0" i="0" u="none" strike="noStrike" baseline="0" dirty="0" err="1">
                <a:solidFill>
                  <a:srgbClr val="00B15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tidak</a:t>
            </a:r>
            <a:r>
              <a:rPr lang="en-ID" dirty="0">
                <a:solidFill>
                  <a:srgbClr val="00B15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ID" sz="1800" b="0" i="0" u="none" strike="noStrike" baseline="0" dirty="0" err="1">
                <a:solidFill>
                  <a:srgbClr val="00B15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mampu</a:t>
            </a:r>
            <a:r>
              <a:rPr lang="en-ID" sz="1800" b="0" i="0" u="none" strike="noStrike" baseline="0" dirty="0">
                <a:solidFill>
                  <a:srgbClr val="00B15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ID" sz="1800" b="0" i="0" u="none" strike="noStrike" baseline="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dan </a:t>
            </a:r>
            <a:r>
              <a:rPr lang="en-ID" sz="1800" b="0" i="0" u="none" strike="noStrike" baseline="0" dirty="0" err="1">
                <a:solidFill>
                  <a:srgbClr val="00B15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surat</a:t>
            </a:r>
            <a:r>
              <a:rPr lang="en-ID" sz="1800" b="0" i="0" u="none" strike="noStrike" baseline="0" dirty="0">
                <a:solidFill>
                  <a:srgbClr val="00B15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ID" sz="1800" b="0" i="0" u="none" strike="noStrike" baseline="0" dirty="0" err="1">
                <a:solidFill>
                  <a:srgbClr val="00B15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kelakukan</a:t>
            </a:r>
            <a:r>
              <a:rPr lang="en-ID" sz="1800" b="0" i="0" u="none" strike="noStrike" baseline="0" dirty="0">
                <a:solidFill>
                  <a:srgbClr val="00B15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ID" sz="1800" b="0" i="0" u="none" strike="noStrike" baseline="0" dirty="0" err="1">
                <a:solidFill>
                  <a:srgbClr val="00B15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baik</a:t>
            </a:r>
            <a:r>
              <a:rPr lang="en-ID" sz="1800" b="0" i="0" u="none" strike="noStrike" baseline="0" dirty="0">
                <a:solidFill>
                  <a:srgbClr val="00B15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ID" sz="1800" b="0" i="0" u="none" strike="noStrike" baseline="0" dirty="0" err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dari</a:t>
            </a:r>
            <a:r>
              <a:rPr lang="en-ID" sz="1800" b="0" i="0" u="none" strike="noStrike" baseline="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ID" sz="1800" b="0" i="0" u="none" strike="noStrike" baseline="0" dirty="0" err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berbagai</a:t>
            </a:r>
            <a:endParaRPr lang="en-ID" sz="1800" b="0" i="0" u="none" strike="noStrike" baseline="0" dirty="0">
              <a:solidFill>
                <a:srgbClr val="00000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algn="l"/>
            <a:r>
              <a:rPr lang="en-ID" sz="1800" b="0" i="0" u="none" strike="noStrike" baseline="0" dirty="0" err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instansi</a:t>
            </a:r>
            <a:endParaRPr lang="en-ID" sz="1800" b="0" i="0" u="none" strike="noStrike" baseline="0" dirty="0">
              <a:solidFill>
                <a:srgbClr val="00000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algn="l"/>
            <a:r>
              <a:rPr lang="en-ID" sz="1800" b="0" i="0" u="none" strike="noStrike" baseline="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2. </a:t>
            </a:r>
            <a:r>
              <a:rPr lang="en-ID" sz="1800" b="0" i="0" u="none" strike="noStrike" baseline="0" dirty="0" err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Setelah</a:t>
            </a:r>
            <a:r>
              <a:rPr lang="en-ID" sz="1800" b="0" i="0" u="none" strike="noStrike" baseline="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ID" sz="1800" b="0" i="0" u="none" strike="noStrike" baseline="0" dirty="0" err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semua</a:t>
            </a:r>
            <a:r>
              <a:rPr lang="en-ID" sz="1800" b="0" i="0" u="none" strike="noStrike" baseline="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ID" sz="1800" b="0" i="0" u="none" strike="noStrike" baseline="0" dirty="0" err="1">
                <a:solidFill>
                  <a:srgbClr val="0070C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dokumen</a:t>
            </a:r>
            <a:r>
              <a:rPr lang="en-ID" sz="1800" b="0" i="0" u="none" strike="noStrike" baseline="0" dirty="0">
                <a:solidFill>
                  <a:srgbClr val="0070C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ID" sz="1800" b="0" i="0" u="none" strike="noStrike" baseline="0" dirty="0" err="1">
                <a:solidFill>
                  <a:srgbClr val="0070C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persyaratan</a:t>
            </a:r>
            <a:r>
              <a:rPr lang="en-ID" sz="1800" b="0" i="0" u="none" strike="noStrike" baseline="0" dirty="0">
                <a:solidFill>
                  <a:srgbClr val="0070C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ID" sz="1800" b="0" i="0" u="none" strike="noStrike" baseline="0" dirty="0" err="1">
                <a:solidFill>
                  <a:srgbClr val="0070C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tersebut</a:t>
            </a:r>
            <a:r>
              <a:rPr lang="en-ID" dirty="0">
                <a:solidFill>
                  <a:srgbClr val="0070C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ID" sz="1800" b="0" i="0" u="none" strike="noStrike" baseline="0" dirty="0" err="1">
                <a:solidFill>
                  <a:srgbClr val="0070C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didapatkan</a:t>
            </a:r>
            <a:r>
              <a:rPr lang="en-ID" sz="1800" b="0" i="0" u="none" strike="noStrike" baseline="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, </a:t>
            </a:r>
            <a:r>
              <a:rPr lang="en-ID" sz="1800" b="0" i="0" u="none" strike="noStrike" baseline="0" dirty="0" err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maka</a:t>
            </a:r>
            <a:r>
              <a:rPr lang="en-ID" sz="1800" b="0" i="0" u="none" strike="noStrike" baseline="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ID" sz="1800" b="0" i="0" u="none" strike="noStrike" baseline="0" dirty="0" err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mahasiswa</a:t>
            </a:r>
            <a:r>
              <a:rPr lang="en-ID" sz="1800" b="0" i="0" u="none" strike="noStrike" baseline="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ID" sz="1800" b="0" i="0" u="none" strike="noStrike" baseline="0" dirty="0" err="1">
                <a:solidFill>
                  <a:srgbClr val="0070C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mengirimkannya</a:t>
            </a:r>
            <a:r>
              <a:rPr lang="en-ID" sz="1800" b="0" i="0" u="none" strike="noStrike" baseline="0" dirty="0">
                <a:solidFill>
                  <a:srgbClr val="0070C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ID" sz="1800" b="0" i="0" u="none" strike="noStrike" baseline="0" dirty="0" err="1">
                <a:solidFill>
                  <a:srgbClr val="0070C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ke</a:t>
            </a:r>
            <a:r>
              <a:rPr lang="en-ID" dirty="0">
                <a:solidFill>
                  <a:srgbClr val="0070C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ID" sz="1800" b="0" i="0" u="none" strike="noStrike" baseline="0" dirty="0" err="1">
                <a:solidFill>
                  <a:srgbClr val="0070C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administrasi</a:t>
            </a:r>
            <a:endParaRPr lang="en-ID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A37487C9-ABE8-B047-2EB8-C3DDAFAD67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3546" y="203360"/>
            <a:ext cx="3815042" cy="6451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380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D5911B5-0DFA-5DBF-B27B-F3C0C2817A67}"/>
              </a:ext>
            </a:extLst>
          </p:cNvPr>
          <p:cNvSpPr txBox="1"/>
          <p:nvPr/>
        </p:nvSpPr>
        <p:spPr>
          <a:xfrm>
            <a:off x="4542972" y="1132115"/>
            <a:ext cx="437242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>
                <a:latin typeface="Verdana" panose="020B0604030504040204" pitchFamily="34" charset="0"/>
                <a:ea typeface="Verdana" panose="020B0604030504040204" pitchFamily="34" charset="0"/>
              </a:rPr>
              <a:t>Analisis</a:t>
            </a:r>
            <a:r>
              <a:rPr lang="en-US" sz="3200" b="1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3200" b="1" dirty="0" err="1">
                <a:latin typeface="Verdana" panose="020B0604030504040204" pitchFamily="34" charset="0"/>
                <a:ea typeface="Verdana" panose="020B0604030504040204" pitchFamily="34" charset="0"/>
              </a:rPr>
              <a:t>Prosedur</a:t>
            </a:r>
            <a:r>
              <a:rPr lang="en-US" sz="3200" b="1" dirty="0">
                <a:latin typeface="Verdana" panose="020B0604030504040204" pitchFamily="34" charset="0"/>
                <a:ea typeface="Verdana" panose="020B0604030504040204" pitchFamily="34" charset="0"/>
              </a:rPr>
              <a:t> Manual</a:t>
            </a:r>
            <a:endParaRPr lang="en-ID" sz="32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05F9FF-FF35-82C2-6AAA-E2CA220E1905}"/>
              </a:ext>
            </a:extLst>
          </p:cNvPr>
          <p:cNvSpPr txBox="1"/>
          <p:nvPr/>
        </p:nvSpPr>
        <p:spPr>
          <a:xfrm>
            <a:off x="4542972" y="2154190"/>
            <a:ext cx="665842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D" sz="1800" b="0" i="0" u="none" strike="noStrike" baseline="0" dirty="0" err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Mengembangkan</a:t>
            </a:r>
            <a:r>
              <a:rPr lang="en-ID" sz="1800" b="0" i="0" u="none" strike="noStrike" baseline="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Task “</a:t>
            </a:r>
            <a:r>
              <a:rPr lang="en-ID" sz="1800" b="0" i="0" u="none" strike="noStrike" baseline="0" dirty="0" err="1">
                <a:solidFill>
                  <a:srgbClr val="C1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Melakukan</a:t>
            </a:r>
            <a:r>
              <a:rPr lang="en-ID" sz="1800" b="0" i="0" u="none" strike="noStrike" baseline="0" dirty="0">
                <a:solidFill>
                  <a:srgbClr val="C1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ID" sz="1800" b="0" i="0" u="none" strike="noStrike" baseline="0" dirty="0" err="1">
                <a:solidFill>
                  <a:srgbClr val="C1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Seleksi</a:t>
            </a:r>
            <a:r>
              <a:rPr lang="en-ID" sz="1800" b="0" i="0" u="none" strike="noStrike" baseline="0" dirty="0">
                <a:solidFill>
                  <a:srgbClr val="C1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ID" sz="1800" b="0" i="0" u="none" strike="noStrike" baseline="0" dirty="0" err="1">
                <a:solidFill>
                  <a:srgbClr val="C1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Administratif</a:t>
            </a:r>
            <a:r>
              <a:rPr lang="en-ID" sz="1800" b="0" i="0" u="none" strike="noStrike" baseline="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” </a:t>
            </a:r>
            <a:r>
              <a:rPr lang="en-ID" sz="1800" b="0" i="0" u="none" strike="noStrike" baseline="0" dirty="0" err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menjadi</a:t>
            </a:r>
            <a:r>
              <a:rPr lang="en-ID" sz="1800" b="0" i="0" u="none" strike="noStrike" baseline="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ID" sz="1800" b="0" i="0" u="none" strike="noStrike" baseline="0" dirty="0">
                <a:solidFill>
                  <a:srgbClr val="C1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Subprocess</a:t>
            </a:r>
          </a:p>
          <a:p>
            <a:pPr algn="just"/>
            <a:r>
              <a:rPr lang="sv-SE" dirty="0">
                <a:latin typeface="Verdana" panose="020B0604030504040204" pitchFamily="34" charset="0"/>
                <a:ea typeface="Verdana" panose="020B0604030504040204" pitchFamily="34" charset="0"/>
              </a:rPr>
              <a:t>Dengan Syarat:</a:t>
            </a:r>
          </a:p>
          <a:p>
            <a:pPr algn="just"/>
            <a:r>
              <a:rPr lang="sv-SE" sz="1800" b="0" i="0" u="none" strike="noStrike" baseline="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• Isi Sub Process di atas dengan </a:t>
            </a:r>
            <a:r>
              <a:rPr lang="sv-SE" sz="1800" b="0" i="0" u="none" strike="noStrike" baseline="0" dirty="0">
                <a:solidFill>
                  <a:srgbClr val="C1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flow baru </a:t>
            </a:r>
            <a:r>
              <a:rPr lang="sv-SE" sz="1800" b="0" i="0" u="none" strike="noStrike" baseline="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yang berisi </a:t>
            </a:r>
            <a:r>
              <a:rPr lang="en-ID" sz="1800" b="0" i="0" u="none" strike="noStrike" baseline="0" dirty="0" err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aktifitas</a:t>
            </a:r>
            <a:r>
              <a:rPr lang="en-ID" sz="1800" b="0" i="0" u="none" strike="noStrike" baseline="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:</a:t>
            </a:r>
          </a:p>
          <a:p>
            <a:pPr algn="just"/>
            <a:r>
              <a:rPr lang="en-ID" sz="1800" b="0" i="0" u="none" strike="noStrike" baseline="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1. </a:t>
            </a:r>
            <a:r>
              <a:rPr lang="en-ID" sz="1800" b="0" i="0" u="none" strike="noStrike" baseline="0" dirty="0" err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Seleksi</a:t>
            </a:r>
            <a:r>
              <a:rPr lang="en-ID" sz="1800" b="0" i="0" u="none" strike="noStrike" baseline="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ID" sz="1800" b="0" i="0" u="none" strike="noStrike" baseline="0" dirty="0" err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Administratif</a:t>
            </a:r>
            <a:r>
              <a:rPr lang="en-ID" sz="1800" b="0" i="0" u="none" strike="noStrike" baseline="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ID" sz="1800" b="0" i="0" u="none" strike="noStrike" baseline="0" dirty="0" err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dilakukan</a:t>
            </a:r>
            <a:r>
              <a:rPr lang="en-ID" sz="1800" b="0" i="0" u="none" strike="noStrike" baseline="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ID" sz="1800" b="0" i="0" u="none" strike="noStrike" baseline="0" dirty="0" err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dengan</a:t>
            </a:r>
            <a:r>
              <a:rPr lang="en-ID" sz="1800" b="0" i="0" u="none" strike="noStrike" baseline="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ID" sz="1800" b="0" i="0" u="none" strike="noStrike" baseline="0" dirty="0" err="1">
                <a:solidFill>
                  <a:srgbClr val="0070C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merekap</a:t>
            </a:r>
            <a:r>
              <a:rPr lang="en-ID" dirty="0">
                <a:solidFill>
                  <a:srgbClr val="0070C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ID" sz="1800" b="0" i="0" u="none" strike="noStrike" baseline="0" dirty="0" err="1">
                <a:solidFill>
                  <a:srgbClr val="0070C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seluruh</a:t>
            </a:r>
            <a:r>
              <a:rPr lang="en-ID" sz="1800" b="0" i="0" u="none" strike="noStrike" baseline="0" dirty="0">
                <a:solidFill>
                  <a:srgbClr val="0070C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ID" sz="1800" b="0" i="0" u="none" strike="noStrike" baseline="0" dirty="0" err="1">
                <a:solidFill>
                  <a:srgbClr val="0070C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dokumen</a:t>
            </a:r>
            <a:r>
              <a:rPr lang="en-ID" sz="1800" b="0" i="0" u="none" strike="noStrike" baseline="0" dirty="0">
                <a:solidFill>
                  <a:srgbClr val="0070C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ID" sz="1800" b="0" i="0" u="none" strike="noStrike" baseline="0" dirty="0" err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persyaratan</a:t>
            </a:r>
            <a:r>
              <a:rPr lang="en-ID" sz="1800" b="0" i="0" u="none" strike="noStrike" baseline="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ID" sz="1800" b="0" i="0" u="none" strike="noStrike" baseline="0" dirty="0" err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dari</a:t>
            </a:r>
            <a:r>
              <a:rPr lang="en-ID" sz="1800" b="0" i="0" u="none" strike="noStrike" baseline="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ID" sz="1800" b="0" i="0" u="none" strike="noStrike" baseline="0" dirty="0" err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peserta</a:t>
            </a:r>
            <a:endParaRPr lang="en-ID" sz="1800" b="0" i="0" u="none" strike="noStrike" baseline="0" dirty="0">
              <a:solidFill>
                <a:srgbClr val="00000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algn="just"/>
            <a:r>
              <a:rPr lang="en-ID" sz="1800" b="0" i="0" u="none" strike="noStrike" baseline="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2. </a:t>
            </a:r>
            <a:r>
              <a:rPr lang="en-ID" sz="1800" b="0" i="0" u="none" strike="noStrike" baseline="0" dirty="0" err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Kemudian</a:t>
            </a:r>
            <a:r>
              <a:rPr lang="en-ID" sz="1800" b="0" i="0" u="none" strike="noStrike" baseline="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ID" sz="1800" b="0" i="0" u="none" strike="noStrike" baseline="0" dirty="0" err="1">
                <a:solidFill>
                  <a:srgbClr val="0070C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apabila</a:t>
            </a:r>
            <a:r>
              <a:rPr lang="en-ID" sz="1800" b="0" i="0" u="none" strike="noStrike" baseline="0" dirty="0">
                <a:solidFill>
                  <a:srgbClr val="0070C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ID" sz="1800" b="0" i="0" u="none" strike="noStrike" baseline="0" dirty="0" err="1">
                <a:solidFill>
                  <a:srgbClr val="0070C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ada</a:t>
            </a:r>
            <a:r>
              <a:rPr lang="en-ID" sz="1800" b="0" i="0" u="none" strike="noStrike" baseline="0" dirty="0">
                <a:solidFill>
                  <a:srgbClr val="0070C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data yang </a:t>
            </a:r>
            <a:r>
              <a:rPr lang="en-ID" sz="1800" b="0" i="0" u="none" strike="noStrike" baseline="0" dirty="0" err="1">
                <a:solidFill>
                  <a:srgbClr val="0070C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meragukan</a:t>
            </a:r>
            <a:r>
              <a:rPr lang="en-ID" sz="1800" b="0" i="0" u="none" strike="noStrike" baseline="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, </a:t>
            </a:r>
            <a:r>
              <a:rPr lang="en-ID" sz="1800" b="0" i="0" u="none" strike="noStrike" baseline="0" dirty="0" err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administrasi</a:t>
            </a:r>
            <a:r>
              <a:rPr lang="en-ID" sz="1800" b="0" i="0" u="none" strike="noStrike" baseline="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ID" sz="1800" b="0" i="0" u="none" strike="noStrike" baseline="0" dirty="0" err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bisa</a:t>
            </a:r>
            <a:r>
              <a:rPr lang="en-ID" sz="1800" b="0" i="0" u="none" strike="noStrike" baseline="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ID" sz="1800" b="0" i="0" u="none" strike="noStrike" baseline="0" dirty="0" err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melakukan</a:t>
            </a:r>
            <a:r>
              <a:rPr lang="en-ID" sz="1800" b="0" i="0" u="none" strike="noStrike" baseline="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ID" sz="1800" b="0" i="0" u="none" strike="noStrike" baseline="0" dirty="0" err="1">
                <a:solidFill>
                  <a:srgbClr val="0070C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konfirmasi</a:t>
            </a:r>
            <a:r>
              <a:rPr lang="en-ID" sz="1800" b="0" i="0" u="none" strike="noStrike" baseline="0" dirty="0">
                <a:solidFill>
                  <a:srgbClr val="0070C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ID" sz="1800" b="0" i="0" u="none" strike="noStrike" baseline="0" dirty="0" err="1">
                <a:solidFill>
                  <a:srgbClr val="0070C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ke</a:t>
            </a:r>
            <a:r>
              <a:rPr lang="en-ID" dirty="0">
                <a:solidFill>
                  <a:srgbClr val="0070C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ID" sz="1800" b="0" i="0" u="none" strike="noStrike" baseline="0" dirty="0" err="1">
                <a:solidFill>
                  <a:srgbClr val="0070C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fakultas</a:t>
            </a:r>
            <a:r>
              <a:rPr lang="en-ID" sz="1800" b="0" i="0" u="none" strike="noStrike" baseline="0" dirty="0">
                <a:solidFill>
                  <a:srgbClr val="0070C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ID" sz="1800" b="0" i="0" u="none" strike="noStrike" baseline="0" dirty="0" err="1">
                <a:solidFill>
                  <a:srgbClr val="0070C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terkait</a:t>
            </a:r>
            <a:endParaRPr lang="en-ID" sz="1800" b="0" i="0" u="none" strike="noStrike" baseline="0" dirty="0">
              <a:solidFill>
                <a:srgbClr val="0070C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algn="just"/>
            <a:r>
              <a:rPr lang="en-ID" sz="1800" b="0" i="0" u="none" strike="noStrike" baseline="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3. </a:t>
            </a:r>
            <a:r>
              <a:rPr lang="en-ID" sz="1800" b="0" i="0" u="none" strike="noStrike" baseline="0" dirty="0" err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Fakultas</a:t>
            </a:r>
            <a:r>
              <a:rPr lang="en-ID" sz="1800" b="0" i="0" u="none" strike="noStrike" baseline="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ID" sz="1800" b="0" i="0" u="none" strike="noStrike" baseline="0" dirty="0" err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terkait</a:t>
            </a:r>
            <a:r>
              <a:rPr lang="en-ID" sz="1800" b="0" i="0" u="none" strike="noStrike" baseline="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ID" sz="1800" b="0" i="0" u="none" strike="noStrike" baseline="0" dirty="0" err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memberikan</a:t>
            </a:r>
            <a:r>
              <a:rPr lang="en-ID" sz="1800" b="0" i="0" u="none" strike="noStrike" baseline="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ID" sz="1800" b="0" i="0" u="none" strike="noStrike" baseline="0" dirty="0" err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jawaban</a:t>
            </a:r>
            <a:r>
              <a:rPr lang="en-ID" sz="1800" b="0" i="0" u="none" strike="noStrike" baseline="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dan </a:t>
            </a:r>
            <a:r>
              <a:rPr lang="en-ID" sz="1800" b="0" i="0" u="none" strike="noStrike" baseline="0" dirty="0" err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konfirmasi</a:t>
            </a:r>
            <a:r>
              <a:rPr lang="en-ID" sz="1800" b="0" i="0" u="none" strike="noStrike" baseline="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ID" sz="1800" b="0" i="0" u="none" strike="noStrike" baseline="0" dirty="0" err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terhadap</a:t>
            </a:r>
            <a:r>
              <a:rPr lang="en-ID" sz="1800" b="0" i="0" u="none" strike="noStrike" baseline="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data </a:t>
            </a:r>
            <a:r>
              <a:rPr lang="en-ID" sz="1800" b="0" i="0" u="none" strike="noStrike" baseline="0" dirty="0" err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mahasiswa</a:t>
            </a:r>
            <a:endParaRPr lang="en-ID" sz="1800" b="0" i="0" u="none" strike="noStrike" baseline="0" dirty="0">
              <a:solidFill>
                <a:srgbClr val="00000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algn="just"/>
            <a:r>
              <a:rPr lang="fi-FI" sz="1800" b="0" i="0" u="none" strike="noStrike" baseline="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4. Kemudian Administrasi menentukan </a:t>
            </a:r>
            <a:r>
              <a:rPr lang="fi-FI" sz="1800" b="0" i="0" u="none" strike="noStrike" baseline="0" dirty="0">
                <a:solidFill>
                  <a:srgbClr val="0070C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mahasiswa </a:t>
            </a:r>
            <a:r>
              <a:rPr lang="en-ID" sz="1800" b="0" i="0" u="none" strike="noStrike" baseline="0" dirty="0">
                <a:solidFill>
                  <a:srgbClr val="0070C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yang </a:t>
            </a:r>
            <a:r>
              <a:rPr lang="en-ID" sz="1800" b="0" i="0" u="none" strike="noStrike" baseline="0" dirty="0" err="1">
                <a:solidFill>
                  <a:srgbClr val="0070C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lolos</a:t>
            </a:r>
            <a:r>
              <a:rPr lang="en-ID" sz="1800" b="0" i="0" u="none" strike="noStrike" baseline="0" dirty="0">
                <a:solidFill>
                  <a:srgbClr val="0070C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ID" sz="1800" b="0" i="0" u="none" strike="noStrike" baseline="0" dirty="0" err="1">
                <a:solidFill>
                  <a:srgbClr val="0070C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seleksi</a:t>
            </a:r>
            <a:r>
              <a:rPr lang="en-ID" sz="1800" b="0" i="0" u="none" strike="noStrike" baseline="0" dirty="0">
                <a:solidFill>
                  <a:srgbClr val="0070C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ID" sz="1800" b="0" i="0" u="none" strike="noStrike" baseline="0" dirty="0" err="1">
                <a:solidFill>
                  <a:srgbClr val="0070C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administratif</a:t>
            </a:r>
            <a:endParaRPr lang="en-ID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CB69456-E963-4F3D-96C7-584E649161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9430" y="362857"/>
            <a:ext cx="3138988" cy="5891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09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1A45D0E-EC62-4B9B-7928-753D69F4DC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990600"/>
            <a:ext cx="4876800" cy="4876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AD51D77-54A0-4052-95EA-F7C95ECD7E84}"/>
              </a:ext>
            </a:extLst>
          </p:cNvPr>
          <p:cNvSpPr txBox="1"/>
          <p:nvPr/>
        </p:nvSpPr>
        <p:spPr>
          <a:xfrm>
            <a:off x="6096000" y="2828835"/>
            <a:ext cx="50863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/>
              <a:t>Pembuatan</a:t>
            </a:r>
            <a:r>
              <a:rPr lang="en-US" sz="3600" b="1" dirty="0"/>
              <a:t> BPMN:</a:t>
            </a:r>
            <a:endParaRPr lang="en-US" sz="3600" dirty="0"/>
          </a:p>
          <a:p>
            <a:r>
              <a:rPr lang="en-US" sz="3600" dirty="0"/>
              <a:t>Microsoft Visio Pro 2022</a:t>
            </a:r>
            <a:endParaRPr lang="en-ID" sz="3600" dirty="0"/>
          </a:p>
        </p:txBody>
      </p:sp>
    </p:spTree>
    <p:extLst>
      <p:ext uri="{BB962C8B-B14F-4D97-AF65-F5344CB8AC3E}">
        <p14:creationId xmlns:p14="http://schemas.microsoft.com/office/powerpoint/2010/main" val="3116694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2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E471FE50-4953-1A5B-33C6-E8A421C9D53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2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9805" y="0"/>
            <a:ext cx="11912389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DBCBCC7-3C26-4242-4527-F509DC78BDFF}"/>
              </a:ext>
            </a:extLst>
          </p:cNvPr>
          <p:cNvSpPr txBox="1"/>
          <p:nvPr/>
        </p:nvSpPr>
        <p:spPr>
          <a:xfrm>
            <a:off x="4100286" y="496466"/>
            <a:ext cx="399142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i="0" u="none" strike="noStrike" baseline="0" dirty="0" err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Entitas</a:t>
            </a:r>
            <a:r>
              <a:rPr lang="en-US" sz="2800" b="1" i="0" u="none" strike="noStrike" baseline="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yang </a:t>
            </a:r>
            <a:r>
              <a:rPr lang="en-US" sz="2800" b="1" i="0" u="none" strike="noStrike" baseline="0" dirty="0" err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terdapat</a:t>
            </a:r>
            <a:r>
              <a:rPr lang="en-US" sz="2800" b="1" i="0" u="none" strike="noStrike" baseline="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BPMN </a:t>
            </a:r>
            <a:r>
              <a:rPr lang="en-US" sz="2800" b="1" i="0" u="none" strike="noStrike" baseline="0" dirty="0" err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ini</a:t>
            </a:r>
            <a:endParaRPr lang="en-ID" sz="28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AE38BB91-06AC-D41F-A6F3-FE872DE33B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7653845"/>
              </p:ext>
            </p:extLst>
          </p:nvPr>
        </p:nvGraphicFramePr>
        <p:xfrm>
          <a:off x="2031999" y="2642986"/>
          <a:ext cx="8127999" cy="338836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563283">
                  <a:extLst>
                    <a:ext uri="{9D8B030D-6E8A-4147-A177-3AD203B41FA5}">
                      <a16:colId xmlns:a16="http://schemas.microsoft.com/office/drawing/2014/main" val="2022111527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1245745139"/>
                    </a:ext>
                  </a:extLst>
                </a:gridCol>
                <a:gridCol w="5735916">
                  <a:extLst>
                    <a:ext uri="{9D8B030D-6E8A-4147-A177-3AD203B41FA5}">
                      <a16:colId xmlns:a16="http://schemas.microsoft.com/office/drawing/2014/main" val="38441012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Entitas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Tugas</a:t>
                      </a:r>
                      <a:r>
                        <a:rPr lang="en-US" dirty="0"/>
                        <a:t> Dasar</a:t>
                      </a:r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7602314"/>
                  </a:ext>
                </a:extLst>
              </a:tr>
              <a:tr h="240754">
                <a:tc>
                  <a:txBody>
                    <a:bodyPr/>
                    <a:lstStyle/>
                    <a:p>
                      <a:r>
                        <a:rPr lang="en-US" dirty="0"/>
                        <a:t>1.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Mahasiswa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Menginput</a:t>
                      </a:r>
                      <a:r>
                        <a:rPr lang="en-US" dirty="0"/>
                        <a:t> data </a:t>
                      </a:r>
                      <a:r>
                        <a:rPr lang="en-US" dirty="0" err="1"/>
                        <a:t>beasiswa</a:t>
                      </a:r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2270772"/>
                  </a:ext>
                </a:extLst>
              </a:tr>
              <a:tr h="240754">
                <a:tc>
                  <a:txBody>
                    <a:bodyPr/>
                    <a:lstStyle/>
                    <a:p>
                      <a:r>
                        <a:rPr lang="en-US" dirty="0"/>
                        <a:t>2.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Administrasi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 err="1"/>
                        <a:t>Mengolah</a:t>
                      </a:r>
                      <a:r>
                        <a:rPr lang="en-US" dirty="0"/>
                        <a:t> dan </a:t>
                      </a:r>
                      <a:r>
                        <a:rPr lang="en-US" dirty="0" err="1"/>
                        <a:t>menyeleksi</a:t>
                      </a:r>
                      <a:r>
                        <a:rPr lang="en-US" dirty="0"/>
                        <a:t> data </a:t>
                      </a:r>
                      <a:r>
                        <a:rPr lang="en-US" dirty="0" err="1"/>
                        <a:t>pendaftaran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beasiswa</a:t>
                      </a:r>
                      <a:endParaRPr lang="en-US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 err="1"/>
                        <a:t>Menyebarkan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beasiswa</a:t>
                      </a:r>
                      <a:endParaRPr lang="en-US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 err="1"/>
                        <a:t>Membuat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laporan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hasil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pengumuman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tiap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tahap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seleksi</a:t>
                      </a:r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8419684"/>
                  </a:ext>
                </a:extLst>
              </a:tr>
              <a:tr h="240754">
                <a:tc>
                  <a:txBody>
                    <a:bodyPr/>
                    <a:lstStyle/>
                    <a:p>
                      <a:r>
                        <a:rPr lang="en-US" dirty="0"/>
                        <a:t>3.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Komite</a:t>
                      </a:r>
                      <a:r>
                        <a:rPr lang="en-US" dirty="0"/>
                        <a:t> Universitas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dirty="0" err="1"/>
                        <a:t>Menyeleksi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mahasiswa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secara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tatap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muka</a:t>
                      </a:r>
                      <a:r>
                        <a:rPr lang="en-US" dirty="0"/>
                        <a:t> (</a:t>
                      </a:r>
                      <a:r>
                        <a:rPr lang="en-US" dirty="0" err="1">
                          <a:solidFill>
                            <a:srgbClr val="000000"/>
                          </a:solidFill>
                        </a:rPr>
                        <a:t>seleksi</a:t>
                      </a:r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en-US" dirty="0" err="1">
                          <a:solidFill>
                            <a:srgbClr val="000000"/>
                          </a:solidFill>
                        </a:rPr>
                        <a:t>profil</a:t>
                      </a:r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 &amp; </a:t>
                      </a:r>
                      <a:r>
                        <a:rPr lang="en-US" dirty="0" err="1">
                          <a:solidFill>
                            <a:srgbClr val="000000"/>
                          </a:solidFill>
                        </a:rPr>
                        <a:t>wawancara</a:t>
                      </a:r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)</a:t>
                      </a:r>
                      <a:endParaRPr lang="en-US" dirty="0">
                        <a:solidFill>
                          <a:srgbClr val="000000"/>
                        </a:solidFill>
                        <a:latin typeface="CIDFont+F1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7797726"/>
                  </a:ext>
                </a:extLst>
              </a:tr>
              <a:tr h="240754">
                <a:tc>
                  <a:txBody>
                    <a:bodyPr/>
                    <a:lstStyle/>
                    <a:p>
                      <a:r>
                        <a:rPr lang="en-US" dirty="0"/>
                        <a:t>4.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Fakultas</a:t>
                      </a:r>
                      <a:r>
                        <a:rPr lang="en-US" dirty="0"/>
                        <a:t> (</a:t>
                      </a:r>
                      <a:r>
                        <a:rPr lang="en-US" dirty="0" err="1"/>
                        <a:t>Terkait</a:t>
                      </a:r>
                      <a:r>
                        <a:rPr lang="en-US" dirty="0"/>
                        <a:t>)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Validasi</a:t>
                      </a:r>
                      <a:r>
                        <a:rPr lang="en-US" dirty="0"/>
                        <a:t> data yang </a:t>
                      </a:r>
                      <a:r>
                        <a:rPr lang="en-US" dirty="0" err="1"/>
                        <a:t>diinput</a:t>
                      </a:r>
                      <a:r>
                        <a:rPr lang="en-US" dirty="0"/>
                        <a:t> oleh </a:t>
                      </a:r>
                      <a:r>
                        <a:rPr lang="en-US" dirty="0" err="1"/>
                        <a:t>mahasiswa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0353136"/>
                  </a:ext>
                </a:extLst>
              </a:tr>
              <a:tr h="240754">
                <a:tc>
                  <a:txBody>
                    <a:bodyPr/>
                    <a:lstStyle/>
                    <a:p>
                      <a:r>
                        <a:rPr lang="en-US" dirty="0"/>
                        <a:t>5.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Divisi Humas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Melakukan</a:t>
                      </a:r>
                      <a:r>
                        <a:rPr lang="en-US" dirty="0"/>
                        <a:t> approval </a:t>
                      </a:r>
                      <a:r>
                        <a:rPr lang="en-US" dirty="0" err="1"/>
                        <a:t>periklanan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0115555"/>
                  </a:ext>
                </a:extLst>
              </a:tr>
              <a:tr h="240754">
                <a:tc>
                  <a:txBody>
                    <a:bodyPr/>
                    <a:lstStyle/>
                    <a:p>
                      <a:r>
                        <a:rPr lang="en-US" dirty="0"/>
                        <a:t>6.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Divisi </a:t>
                      </a:r>
                      <a:r>
                        <a:rPr lang="en-US" dirty="0" err="1"/>
                        <a:t>Kreatif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Membuat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iklan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beasiswa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dalam</a:t>
                      </a:r>
                      <a:r>
                        <a:rPr lang="en-US" dirty="0"/>
                        <a:t> media </a:t>
                      </a:r>
                      <a:r>
                        <a:rPr lang="en-US" dirty="0" err="1"/>
                        <a:t>tertentu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70157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436322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15CE66B-A60F-5946-66C8-4028B5CBA046}"/>
              </a:ext>
            </a:extLst>
          </p:cNvPr>
          <p:cNvSpPr txBox="1"/>
          <p:nvPr/>
        </p:nvSpPr>
        <p:spPr>
          <a:xfrm>
            <a:off x="400050" y="609102"/>
            <a:ext cx="91630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i="0" u="none" strike="noStrike" baseline="0" dirty="0" err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Analisis</a:t>
            </a:r>
            <a:r>
              <a:rPr lang="en-US" sz="2800" b="1" i="0" u="none" strike="noStrike" baseline="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800" b="1" i="0" u="none" strike="noStrike" baseline="0" dirty="0" err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Aliran</a:t>
            </a:r>
            <a:r>
              <a:rPr lang="en-US" sz="2800" b="1" i="0" u="none" strike="noStrike" baseline="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800" b="1" i="0" u="none" strike="noStrike" baseline="0" dirty="0" err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Dokumen</a:t>
            </a:r>
            <a:r>
              <a:rPr lang="en-US" sz="2800" b="1" i="0" u="none" strike="noStrike" baseline="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Manual </a:t>
            </a:r>
            <a:r>
              <a:rPr lang="en-US" sz="2800" b="1" i="0" u="none" strike="noStrike" baseline="0" dirty="0" err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sementara</a:t>
            </a:r>
            <a:endParaRPr lang="en-ID" sz="28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53E46E-9869-B96E-8F82-820DEEE985EA}"/>
              </a:ext>
            </a:extLst>
          </p:cNvPr>
          <p:cNvSpPr txBox="1"/>
          <p:nvPr/>
        </p:nvSpPr>
        <p:spPr>
          <a:xfrm>
            <a:off x="228600" y="1371135"/>
            <a:ext cx="1082040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[MULAI] </a:t>
            </a:r>
            <a:r>
              <a:rPr lang="en-US" dirty="0" err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Mengumumkan</a:t>
            </a:r>
            <a:r>
              <a:rPr lang="en-US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lowongan</a:t>
            </a:r>
            <a:r>
              <a:rPr lang="en-US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beasiswa</a:t>
            </a:r>
            <a:endParaRPr lang="en-US" dirty="0">
              <a:solidFill>
                <a:srgbClr val="00000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en-US" dirty="0" err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Melakukan</a:t>
            </a:r>
            <a:r>
              <a:rPr lang="en-US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pendaftaran</a:t>
            </a:r>
            <a:endParaRPr lang="en-US" dirty="0">
              <a:solidFill>
                <a:srgbClr val="00000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en-US" dirty="0" err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Mengirimkan</a:t>
            </a:r>
            <a:r>
              <a:rPr lang="en-US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dokumen</a:t>
            </a:r>
            <a:r>
              <a:rPr lang="en-US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persyaratan</a:t>
            </a:r>
            <a:r>
              <a:rPr lang="en-US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</a:p>
          <a:p>
            <a:pPr algn="just"/>
            <a:r>
              <a:rPr lang="en-US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     3.1. </a:t>
            </a:r>
            <a:r>
              <a:rPr lang="en-US" dirty="0" err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Mengirimkan</a:t>
            </a:r>
            <a:r>
              <a:rPr lang="en-US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permohonan</a:t>
            </a:r>
            <a:r>
              <a:rPr lang="en-US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dokumen</a:t>
            </a:r>
            <a:r>
              <a:rPr lang="en-US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ke</a:t>
            </a:r>
            <a:r>
              <a:rPr lang="en-US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instansi</a:t>
            </a:r>
            <a:r>
              <a:rPr lang="en-US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terkait</a:t>
            </a:r>
            <a:endParaRPr lang="en-US" dirty="0">
              <a:solidFill>
                <a:srgbClr val="00000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algn="just"/>
            <a:r>
              <a:rPr lang="en-US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     3.2. </a:t>
            </a:r>
            <a:r>
              <a:rPr lang="en-US" dirty="0" err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Menerima</a:t>
            </a:r>
            <a:r>
              <a:rPr lang="en-US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dokumen</a:t>
            </a:r>
            <a:r>
              <a:rPr lang="en-US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persyaratan</a:t>
            </a:r>
            <a:r>
              <a:rPr lang="en-US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(</a:t>
            </a:r>
            <a:r>
              <a:rPr lang="en-US" dirty="0" err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surat</a:t>
            </a:r>
            <a:r>
              <a:rPr lang="en-US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kelakukan</a:t>
            </a:r>
            <a:r>
              <a:rPr lang="en-US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baik</a:t>
            </a:r>
            <a:r>
              <a:rPr lang="en-US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surat</a:t>
            </a:r>
            <a:r>
              <a:rPr lang="en-US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bebas</a:t>
            </a:r>
            <a:r>
              <a:rPr lang="en-US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narkoba</a:t>
            </a:r>
            <a:r>
              <a:rPr lang="en-US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, dan </a:t>
            </a:r>
            <a:r>
              <a:rPr lang="en-US" dirty="0" err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surat</a:t>
            </a:r>
            <a:r>
              <a:rPr lang="en-US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tidak</a:t>
            </a:r>
            <a:r>
              <a:rPr lang="en-US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mampu</a:t>
            </a:r>
            <a:r>
              <a:rPr lang="en-US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)</a:t>
            </a:r>
          </a:p>
          <a:p>
            <a:pPr algn="just"/>
            <a:r>
              <a:rPr lang="en-US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     3.3.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Mengirimkan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semua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dokumen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persyaratan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ke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Administrasi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Universitas</a:t>
            </a:r>
            <a:endParaRPr lang="en-US" dirty="0">
              <a:solidFill>
                <a:srgbClr val="00000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42900" indent="-342900" algn="just">
              <a:buAutoNum type="arabicPeriod" startAt="4"/>
            </a:pPr>
            <a:r>
              <a:rPr lang="en-US" dirty="0" err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Melakukan</a:t>
            </a:r>
            <a:r>
              <a:rPr lang="en-US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seleksi</a:t>
            </a:r>
            <a:r>
              <a:rPr lang="en-US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administrasi</a:t>
            </a:r>
            <a:endParaRPr lang="en-US" dirty="0">
              <a:solidFill>
                <a:srgbClr val="00000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algn="just"/>
            <a:r>
              <a:rPr lang="en-US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     4.1. </a:t>
            </a:r>
            <a:r>
              <a:rPr lang="en-US" dirty="0" err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Merekap</a:t>
            </a:r>
            <a:r>
              <a:rPr lang="en-US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persyaratan</a:t>
            </a:r>
            <a:r>
              <a:rPr lang="en-US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dari</a:t>
            </a:r>
            <a:r>
              <a:rPr lang="en-US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peserta</a:t>
            </a:r>
            <a:r>
              <a:rPr lang="en-US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(</a:t>
            </a:r>
            <a:r>
              <a:rPr lang="en-US" dirty="0" err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mengambil</a:t>
            </a:r>
            <a:r>
              <a:rPr lang="en-US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dari</a:t>
            </a:r>
            <a:r>
              <a:rPr lang="en-US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database)</a:t>
            </a:r>
          </a:p>
          <a:p>
            <a:pPr algn="just"/>
            <a:r>
              <a:rPr lang="en-US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     4.2.  </a:t>
            </a:r>
            <a:r>
              <a:rPr lang="en-US" dirty="0" err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Melakukan</a:t>
            </a:r>
            <a:r>
              <a:rPr lang="en-US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konfirmasi</a:t>
            </a:r>
            <a:r>
              <a:rPr lang="en-US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ke</a:t>
            </a:r>
            <a:r>
              <a:rPr lang="en-US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fakultas</a:t>
            </a:r>
            <a:r>
              <a:rPr lang="en-US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terkait</a:t>
            </a:r>
            <a:r>
              <a:rPr lang="en-US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jika</a:t>
            </a:r>
            <a:r>
              <a:rPr lang="en-US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ragu</a:t>
            </a:r>
          </a:p>
          <a:p>
            <a:pPr algn="just"/>
            <a:r>
              <a:rPr lang="en-US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             4.2.1. </a:t>
            </a:r>
            <a:r>
              <a:rPr lang="en-US" dirty="0" err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memberikan</a:t>
            </a:r>
            <a:r>
              <a:rPr lang="en-US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jawaban</a:t>
            </a:r>
            <a:r>
              <a:rPr lang="en-US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dan </a:t>
            </a:r>
            <a:r>
              <a:rPr lang="en-US" dirty="0" err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konfirmasi</a:t>
            </a:r>
            <a:r>
              <a:rPr lang="en-US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terhadap</a:t>
            </a:r>
            <a:r>
              <a:rPr lang="en-US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data </a:t>
            </a:r>
            <a:r>
              <a:rPr lang="en-US" dirty="0" err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mahasiswa</a:t>
            </a:r>
            <a:endParaRPr lang="en-US" dirty="0">
              <a:solidFill>
                <a:srgbClr val="00000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algn="just"/>
            <a:r>
              <a:rPr lang="en-US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     4.3.  </a:t>
            </a:r>
            <a:r>
              <a:rPr lang="en-US" dirty="0" err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Membuat</a:t>
            </a:r>
            <a:r>
              <a:rPr lang="en-US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keterangan</a:t>
            </a:r>
            <a:r>
              <a:rPr lang="en-US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lulus/</a:t>
            </a:r>
            <a:r>
              <a:rPr lang="en-US" dirty="0" err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tidak</a:t>
            </a:r>
            <a:r>
              <a:rPr lang="en-US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lulus </a:t>
            </a:r>
            <a:r>
              <a:rPr lang="en-US" dirty="0" err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seleksi</a:t>
            </a:r>
            <a:r>
              <a:rPr lang="en-US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administrasi</a:t>
            </a:r>
            <a:r>
              <a:rPr lang="en-US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kepada</a:t>
            </a:r>
            <a:r>
              <a:rPr lang="en-US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mahasiswa</a:t>
            </a:r>
            <a:endParaRPr lang="en-US" dirty="0">
              <a:solidFill>
                <a:srgbClr val="00000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algn="just"/>
            <a:r>
              <a:rPr lang="en-US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     4.4. </a:t>
            </a:r>
            <a:r>
              <a:rPr lang="en-US" dirty="0" err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Mendapatkan</a:t>
            </a:r>
            <a:r>
              <a:rPr lang="en-US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informasi</a:t>
            </a:r>
            <a:r>
              <a:rPr lang="en-US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lulus/</a:t>
            </a:r>
            <a:r>
              <a:rPr lang="en-US" dirty="0" err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tidak</a:t>
            </a:r>
            <a:r>
              <a:rPr lang="en-US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lulus </a:t>
            </a:r>
            <a:r>
              <a:rPr lang="en-US" dirty="0" err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seleksi</a:t>
            </a:r>
            <a:r>
              <a:rPr lang="en-US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administrasi</a:t>
            </a:r>
            <a:endParaRPr lang="en-US" dirty="0">
              <a:solidFill>
                <a:srgbClr val="00000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42900" indent="-342900" algn="just">
              <a:buAutoNum type="arabicPeriod" startAt="5"/>
            </a:pPr>
            <a:r>
              <a:rPr lang="en-US" dirty="0" err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Melakukan</a:t>
            </a:r>
            <a:r>
              <a:rPr lang="en-US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seleksi</a:t>
            </a:r>
            <a:r>
              <a:rPr lang="en-US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profil</a:t>
            </a:r>
            <a:r>
              <a:rPr lang="en-US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&amp; </a:t>
            </a:r>
            <a:r>
              <a:rPr lang="en-US" dirty="0" err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wawancara</a:t>
            </a:r>
            <a:endParaRPr lang="en-US" dirty="0">
              <a:solidFill>
                <a:srgbClr val="00000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42900" indent="-342900" algn="just">
              <a:buAutoNum type="arabicPeriod" startAt="5"/>
            </a:pPr>
            <a:r>
              <a:rPr lang="en-US" dirty="0" err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Mengumumkan</a:t>
            </a:r>
            <a:r>
              <a:rPr lang="en-US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hasil</a:t>
            </a:r>
            <a:endParaRPr lang="en-US" dirty="0">
              <a:solidFill>
                <a:srgbClr val="00000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42900" indent="-342900" algn="just">
              <a:buAutoNum type="arabicPeriod" startAt="5"/>
            </a:pPr>
            <a:r>
              <a:rPr lang="en-US" dirty="0" err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Mengkonfirmasikan</a:t>
            </a:r>
            <a:r>
              <a:rPr lang="en-US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kesediaan</a:t>
            </a:r>
            <a:r>
              <a:rPr lang="en-US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peserta</a:t>
            </a:r>
            <a:endParaRPr lang="en-US" dirty="0">
              <a:solidFill>
                <a:srgbClr val="00000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42900" indent="-342900" algn="just">
              <a:buAutoNum type="arabicPeriod" startAt="5"/>
            </a:pPr>
            <a:r>
              <a:rPr lang="en-US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[SELESAI] </a:t>
            </a:r>
            <a:r>
              <a:rPr lang="en-US" dirty="0" err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Melakukan</a:t>
            </a:r>
            <a:r>
              <a:rPr lang="en-US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pencairan</a:t>
            </a:r>
            <a:r>
              <a:rPr lang="en-US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beasiswa</a:t>
            </a:r>
            <a:endParaRPr lang="en-US" dirty="0">
              <a:solidFill>
                <a:srgbClr val="00000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35090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1718</TotalTime>
  <Words>792</Words>
  <Application>Microsoft Office PowerPoint</Application>
  <PresentationFormat>Widescreen</PresentationFormat>
  <Paragraphs>104</Paragraphs>
  <Slides>19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Calibri</vt:lpstr>
      <vt:lpstr>Calibri Light</vt:lpstr>
      <vt:lpstr>CIDFont+F1</vt:lpstr>
      <vt:lpstr>Verdana</vt:lpstr>
      <vt:lpstr>Office Theme</vt:lpstr>
      <vt:lpstr>PowerPoint Presentation</vt:lpstr>
      <vt:lpstr>PowerPoint Presentation</vt:lpstr>
      <vt:lpstr>Pendahuluan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Hasil Flowmap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Modifikasi Subprocess “Melakukan Pencairan Beasiswa”</vt:lpstr>
      <vt:lpstr>Pengembangan dengan memodifikasi Subprocess “Mengirimkan Dokumen Persyaratan” </vt:lpstr>
      <vt:lpstr>Mengembangkan subprocess dalam “Memproses pencairan beasiswa”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Hendik Suwoto</dc:creator>
  <cp:lastModifiedBy>Hendik Suwoto</cp:lastModifiedBy>
  <cp:revision>35</cp:revision>
  <dcterms:created xsi:type="dcterms:W3CDTF">2022-10-28T07:30:04Z</dcterms:created>
  <dcterms:modified xsi:type="dcterms:W3CDTF">2022-11-04T23:37:27Z</dcterms:modified>
</cp:coreProperties>
</file>